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1E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22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hyperlink" Target="https://confartigianatobergamo.it/privacy/" TargetMode="Externa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testo&#10;&#10;Descrizione generata automaticamente">
            <a:extLst>
              <a:ext uri="{FF2B5EF4-FFF2-40B4-BE49-F238E27FC236}">
                <a16:creationId xmlns:a16="http://schemas.microsoft.com/office/drawing/2014/main" id="{7AB85945-0A8C-CF3E-A1C2-450D8B0D6A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99" y="0"/>
            <a:ext cx="6464401" cy="9144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153C7-941D-486D-BB48-631DB2F9B6E8}" type="datetimeFigureOut">
              <a:rPr lang="it-IT" smtClean="0"/>
              <a:t>15/06/2023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A00B-1719-4D59-BAC6-961D1310698A}" type="slidenum">
              <a:rPr lang="it-IT" smtClean="0"/>
              <a:t>‹N›</a:t>
            </a:fld>
            <a:endParaRPr lang="it-IT"/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:a16="http://schemas.microsoft.com/office/drawing/2014/main" id="{03DDA76F-69E8-4FA7-9EFD-D0C2E65DE8E8}"/>
              </a:ext>
            </a:extLst>
          </p:cNvPr>
          <p:cNvSpPr/>
          <p:nvPr userDrawn="1"/>
        </p:nvSpPr>
        <p:spPr>
          <a:xfrm>
            <a:off x="360947" y="6388768"/>
            <a:ext cx="6160169" cy="2440879"/>
          </a:xfrm>
          <a:prstGeom prst="roundRect">
            <a:avLst>
              <a:gd name="adj" fmla="val 7307"/>
            </a:avLst>
          </a:prstGeom>
          <a:solidFill>
            <a:srgbClr val="B91E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869B6BE6-7EAC-40E0-8712-F5D218AF58CB}"/>
              </a:ext>
            </a:extLst>
          </p:cNvPr>
          <p:cNvSpPr txBox="1"/>
          <p:nvPr userDrawn="1"/>
        </p:nvSpPr>
        <p:spPr>
          <a:xfrm>
            <a:off x="264695" y="6405696"/>
            <a:ext cx="3104148" cy="405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>
              <a:lnSpc>
                <a:spcPct val="107000"/>
              </a:lnSpc>
              <a:spcAft>
                <a:spcPts val="800"/>
              </a:spcAft>
            </a:pPr>
            <a:r>
              <a:rPr lang="it-IT" sz="20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INFORMAZIONI UTILI</a:t>
            </a:r>
            <a:endParaRPr lang="it-IT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ttangolo con angoli arrotondati 9">
            <a:extLst>
              <a:ext uri="{FF2B5EF4-FFF2-40B4-BE49-F238E27FC236}">
                <a16:creationId xmlns:a16="http://schemas.microsoft.com/office/drawing/2014/main" id="{7154CB17-66A1-4159-B782-9C202E92BDC0}"/>
              </a:ext>
            </a:extLst>
          </p:cNvPr>
          <p:cNvSpPr/>
          <p:nvPr userDrawn="1"/>
        </p:nvSpPr>
        <p:spPr>
          <a:xfrm>
            <a:off x="4914525" y="6012181"/>
            <a:ext cx="1400926" cy="102473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4" name="Immagine 13" descr="Immagine che contiene testo&#10;&#10;Descrizione generata automaticamente">
            <a:extLst>
              <a:ext uri="{FF2B5EF4-FFF2-40B4-BE49-F238E27FC236}">
                <a16:creationId xmlns:a16="http://schemas.microsoft.com/office/drawing/2014/main" id="{479AA597-F9FD-46ED-B215-88FF64CBC1C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846" y="341835"/>
            <a:ext cx="1822296" cy="677156"/>
          </a:xfrm>
          <a:prstGeom prst="rect">
            <a:avLst/>
          </a:prstGeom>
        </p:spPr>
      </p:pic>
      <p:sp>
        <p:nvSpPr>
          <p:cNvPr id="19" name="Rettangolo con angoli arrotondati 18">
            <a:extLst>
              <a:ext uri="{FF2B5EF4-FFF2-40B4-BE49-F238E27FC236}">
                <a16:creationId xmlns:a16="http://schemas.microsoft.com/office/drawing/2014/main" id="{CD61B737-4474-4B4E-AF38-D43FDCD7256F}"/>
              </a:ext>
            </a:extLst>
          </p:cNvPr>
          <p:cNvSpPr/>
          <p:nvPr userDrawn="1"/>
        </p:nvSpPr>
        <p:spPr>
          <a:xfrm>
            <a:off x="-293699" y="1200610"/>
            <a:ext cx="2708710" cy="504622"/>
          </a:xfrm>
          <a:prstGeom prst="roundRect">
            <a:avLst/>
          </a:prstGeom>
          <a:solidFill>
            <a:srgbClr val="B91E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/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2AC9D3E5-07FF-4F17-854E-5E245D144991}"/>
              </a:ext>
            </a:extLst>
          </p:cNvPr>
          <p:cNvSpPr txBox="1"/>
          <p:nvPr userDrawn="1"/>
        </p:nvSpPr>
        <p:spPr>
          <a:xfrm>
            <a:off x="471488" y="1248237"/>
            <a:ext cx="188865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dirty="0">
                <a:solidFill>
                  <a:schemeClr val="bg1"/>
                </a:solidFill>
              </a:rPr>
              <a:t>CORSO A18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B8EAC43F-8E28-40C1-ADA0-AD3CCC532B9B}"/>
              </a:ext>
            </a:extLst>
          </p:cNvPr>
          <p:cNvSpPr txBox="1"/>
          <p:nvPr userDrawn="1"/>
        </p:nvSpPr>
        <p:spPr>
          <a:xfrm>
            <a:off x="358921" y="2399750"/>
            <a:ext cx="360759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800" b="1" dirty="0">
                <a:solidFill>
                  <a:srgbClr val="B91E1E"/>
                </a:solidFill>
                <a:latin typeface="Bebas Neue" panose="020B0606020202050201" pitchFamily="34" charset="0"/>
              </a:rPr>
              <a:t>CONDUTTORI DI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989870C9-7DCD-43AE-B60A-16ADBD47A91E}"/>
              </a:ext>
            </a:extLst>
          </p:cNvPr>
          <p:cNvSpPr txBox="1"/>
          <p:nvPr userDrawn="1"/>
        </p:nvSpPr>
        <p:spPr>
          <a:xfrm>
            <a:off x="349366" y="2879376"/>
            <a:ext cx="3626708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800" b="1" dirty="0">
                <a:solidFill>
                  <a:srgbClr val="B91E1E"/>
                </a:solidFill>
                <a:latin typeface="Bebas Neue" panose="020B0606020202050201" pitchFamily="34" charset="0"/>
              </a:rPr>
              <a:t>IMPIANTI TERMICI</a:t>
            </a:r>
            <a:endParaRPr lang="it-IT" sz="3800" dirty="0"/>
          </a:p>
        </p:txBody>
      </p:sp>
    </p:spTree>
    <p:extLst>
      <p:ext uri="{BB962C8B-B14F-4D97-AF65-F5344CB8AC3E}">
        <p14:creationId xmlns:p14="http://schemas.microsoft.com/office/powerpoint/2010/main" val="521238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testo&#10;&#10;Descrizione generata automaticamente">
            <a:extLst>
              <a:ext uri="{FF2B5EF4-FFF2-40B4-BE49-F238E27FC236}">
                <a16:creationId xmlns:a16="http://schemas.microsoft.com/office/drawing/2014/main" id="{A2F26FD6-A05A-DDA7-9293-7FA1E9DB91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610" y="0"/>
            <a:ext cx="6464401" cy="9144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153C7-941D-486D-BB48-631DB2F9B6E8}" type="datetimeFigureOut">
              <a:rPr lang="it-IT" smtClean="0"/>
              <a:t>15/06/2023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A00B-1719-4D59-BAC6-961D1310698A}" type="slidenum">
              <a:rPr lang="it-IT" smtClean="0"/>
              <a:t>‹N›</a:t>
            </a:fld>
            <a:endParaRPr lang="it-IT"/>
          </a:p>
        </p:txBody>
      </p:sp>
      <p:grpSp>
        <p:nvGrpSpPr>
          <p:cNvPr id="8" name="Gruppo 7">
            <a:extLst>
              <a:ext uri="{FF2B5EF4-FFF2-40B4-BE49-F238E27FC236}">
                <a16:creationId xmlns:a16="http://schemas.microsoft.com/office/drawing/2014/main" id="{3D30E18D-6CCF-4DB5-93E3-E4B14379431A}"/>
              </a:ext>
            </a:extLst>
          </p:cNvPr>
          <p:cNvGrpSpPr/>
          <p:nvPr userDrawn="1"/>
        </p:nvGrpSpPr>
        <p:grpSpPr>
          <a:xfrm>
            <a:off x="162426" y="7591925"/>
            <a:ext cx="6533147" cy="1235309"/>
            <a:chOff x="0" y="0"/>
            <a:chExt cx="7005955" cy="1315720"/>
          </a:xfrm>
        </p:grpSpPr>
        <p:sp>
          <p:nvSpPr>
            <p:cNvPr id="9" name="Rettangolo con angoli arrotondati 8">
              <a:extLst>
                <a:ext uri="{FF2B5EF4-FFF2-40B4-BE49-F238E27FC236}">
                  <a16:creationId xmlns:a16="http://schemas.microsoft.com/office/drawing/2014/main" id="{F3DD5706-C05B-421A-AB17-C7044D8D1F6B}"/>
                </a:ext>
              </a:extLst>
            </p:cNvPr>
            <p:cNvSpPr/>
            <p:nvPr userDrawn="1"/>
          </p:nvSpPr>
          <p:spPr>
            <a:xfrm>
              <a:off x="0" y="0"/>
              <a:ext cx="7005955" cy="1315720"/>
            </a:xfrm>
            <a:prstGeom prst="roundRect">
              <a:avLst/>
            </a:prstGeom>
            <a:solidFill>
              <a:srgbClr val="B91E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pic>
          <p:nvPicPr>
            <p:cNvPr id="10" name="Immagine 9" descr="Immagine che contiene testo, clipart&#10;&#10;Descrizione generata automaticamente">
              <a:extLst>
                <a:ext uri="{FF2B5EF4-FFF2-40B4-BE49-F238E27FC236}">
                  <a16:creationId xmlns:a16="http://schemas.microsoft.com/office/drawing/2014/main" id="{5FCABDCC-09D3-4AD2-AE48-0D07ADBD5A6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05425" y="800100"/>
              <a:ext cx="1454150" cy="443230"/>
            </a:xfrm>
            <a:prstGeom prst="rect">
              <a:avLst/>
            </a:prstGeom>
          </p:spPr>
        </p:pic>
      </p:grpSp>
      <p:pic>
        <p:nvPicPr>
          <p:cNvPr id="11" name="Immagine 10" descr="Immagine che contiene testo&#10;&#10;Descrizione generata automaticamente">
            <a:extLst>
              <a:ext uri="{FF2B5EF4-FFF2-40B4-BE49-F238E27FC236}">
                <a16:creationId xmlns:a16="http://schemas.microsoft.com/office/drawing/2014/main" id="{AADC4DCB-DDD0-4102-ADB2-9CBA44F9C21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0778" y="252973"/>
            <a:ext cx="1400175" cy="51689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66208C6F-587D-4C8E-8B1D-632EC5CFDDE8}"/>
              </a:ext>
            </a:extLst>
          </p:cNvPr>
          <p:cNvSpPr/>
          <p:nvPr userDrawn="1"/>
        </p:nvSpPr>
        <p:spPr>
          <a:xfrm>
            <a:off x="-121929" y="399952"/>
            <a:ext cx="2914556" cy="273156"/>
          </a:xfrm>
          <a:prstGeom prst="roundRect">
            <a:avLst/>
          </a:prstGeom>
          <a:solidFill>
            <a:srgbClr val="B91E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/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368F2713-C97C-4626-8315-DDCEBE593C1E}"/>
              </a:ext>
            </a:extLst>
          </p:cNvPr>
          <p:cNvSpPr txBox="1"/>
          <p:nvPr userDrawn="1"/>
        </p:nvSpPr>
        <p:spPr>
          <a:xfrm>
            <a:off x="298686" y="339744"/>
            <a:ext cx="18886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chemeClr val="bg1"/>
                </a:solidFill>
              </a:rPr>
              <a:t>ARGOMENTI</a:t>
            </a:r>
          </a:p>
        </p:txBody>
      </p:sp>
    </p:spTree>
    <p:extLst>
      <p:ext uri="{BB962C8B-B14F-4D97-AF65-F5344CB8AC3E}">
        <p14:creationId xmlns:p14="http://schemas.microsoft.com/office/powerpoint/2010/main" val="1773448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con angoli arrotondati 16">
            <a:extLst>
              <a:ext uri="{FF2B5EF4-FFF2-40B4-BE49-F238E27FC236}">
                <a16:creationId xmlns:a16="http://schemas.microsoft.com/office/drawing/2014/main" id="{9D95B406-02B5-4933-9EF1-B26C2F98AE7D}"/>
              </a:ext>
            </a:extLst>
          </p:cNvPr>
          <p:cNvSpPr/>
          <p:nvPr userDrawn="1"/>
        </p:nvSpPr>
        <p:spPr>
          <a:xfrm>
            <a:off x="254776" y="1098996"/>
            <a:ext cx="6361924" cy="28581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/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2B8CFA7B-F74F-4093-AC7E-45C4898C8B7D}"/>
              </a:ext>
            </a:extLst>
          </p:cNvPr>
          <p:cNvSpPr/>
          <p:nvPr userDrawn="1"/>
        </p:nvSpPr>
        <p:spPr>
          <a:xfrm>
            <a:off x="-192505" y="0"/>
            <a:ext cx="7182852" cy="782053"/>
          </a:xfrm>
          <a:prstGeom prst="roundRect">
            <a:avLst/>
          </a:prstGeom>
          <a:solidFill>
            <a:srgbClr val="B91E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/>
          </a:p>
        </p:txBody>
      </p:sp>
      <p:pic>
        <p:nvPicPr>
          <p:cNvPr id="8" name="Immagine 7" descr="Immagine che contiene testo&#10;&#10;Descrizione generata automaticamente">
            <a:extLst>
              <a:ext uri="{FF2B5EF4-FFF2-40B4-BE49-F238E27FC236}">
                <a16:creationId xmlns:a16="http://schemas.microsoft.com/office/drawing/2014/main" id="{7D6AC69F-F595-4FCB-8C1D-A653A1AFC5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240" y="135405"/>
            <a:ext cx="1400175" cy="516890"/>
          </a:xfrm>
          <a:prstGeom prst="rect">
            <a:avLst/>
          </a:prstGeom>
        </p:spPr>
      </p:pic>
      <p:pic>
        <p:nvPicPr>
          <p:cNvPr id="9" name="Immagine 8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id="{08C12C24-97C0-407C-9754-809B942CFE8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547" y="260415"/>
            <a:ext cx="1168932" cy="355784"/>
          </a:xfrm>
          <a:prstGeom prst="rect">
            <a:avLst/>
          </a:prstGeom>
        </p:spPr>
      </p:pic>
      <p:sp>
        <p:nvSpPr>
          <p:cNvPr id="10" name="Rettangolo con angoli arrotondati 9">
            <a:extLst>
              <a:ext uri="{FF2B5EF4-FFF2-40B4-BE49-F238E27FC236}">
                <a16:creationId xmlns:a16="http://schemas.microsoft.com/office/drawing/2014/main" id="{D82BE116-3E74-4EBD-B046-60284AB0FC73}"/>
              </a:ext>
            </a:extLst>
          </p:cNvPr>
          <p:cNvSpPr/>
          <p:nvPr userDrawn="1"/>
        </p:nvSpPr>
        <p:spPr>
          <a:xfrm>
            <a:off x="-192505" y="8420100"/>
            <a:ext cx="7182852" cy="723900"/>
          </a:xfrm>
          <a:prstGeom prst="roundRect">
            <a:avLst/>
          </a:prstGeom>
          <a:solidFill>
            <a:srgbClr val="B91E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6B80C42C-EA4D-409B-8ECE-F9EDB66FB48F}"/>
              </a:ext>
            </a:extLst>
          </p:cNvPr>
          <p:cNvSpPr txBox="1"/>
          <p:nvPr userDrawn="1"/>
        </p:nvSpPr>
        <p:spPr>
          <a:xfrm>
            <a:off x="120316" y="8584890"/>
            <a:ext cx="67376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800" b="1" dirty="0">
                <a:solidFill>
                  <a:schemeClr val="bg1"/>
                </a:solidFill>
              </a:rPr>
              <a:t>FORMART SRL </a:t>
            </a:r>
            <a:r>
              <a:rPr lang="it-IT" sz="800" dirty="0">
                <a:solidFill>
                  <a:schemeClr val="bg1"/>
                </a:solidFill>
              </a:rPr>
              <a:t>Sede Via Torretta, 12 - 24125 Bergamo | </a:t>
            </a:r>
            <a:r>
              <a:rPr lang="it-IT" sz="800" dirty="0" err="1">
                <a:solidFill>
                  <a:schemeClr val="bg1"/>
                </a:solidFill>
              </a:rPr>
              <a:t>tel</a:t>
            </a:r>
            <a:r>
              <a:rPr lang="it-IT" sz="800" dirty="0">
                <a:solidFill>
                  <a:schemeClr val="bg1"/>
                </a:solidFill>
              </a:rPr>
              <a:t>: 035 274111 - fax: 035 274274 - e-mail: formazione@artigianibg.com </a:t>
            </a:r>
          </a:p>
          <a:p>
            <a:pPr algn="ctr"/>
            <a:r>
              <a:rPr lang="it-IT" sz="800" dirty="0">
                <a:solidFill>
                  <a:schemeClr val="bg1"/>
                </a:solidFill>
              </a:rPr>
              <a:t>Cap. </a:t>
            </a:r>
            <a:r>
              <a:rPr lang="it-IT" sz="800" dirty="0" err="1">
                <a:solidFill>
                  <a:schemeClr val="bg1"/>
                </a:solidFill>
              </a:rPr>
              <a:t>Soc</a:t>
            </a:r>
            <a:r>
              <a:rPr lang="it-IT" sz="800" dirty="0">
                <a:solidFill>
                  <a:schemeClr val="bg1"/>
                </a:solidFill>
              </a:rPr>
              <a:t>. € 10.000,00 </a:t>
            </a:r>
            <a:r>
              <a:rPr lang="it-IT" sz="800" dirty="0" err="1">
                <a:solidFill>
                  <a:schemeClr val="bg1"/>
                </a:solidFill>
              </a:rPr>
              <a:t>i.v</a:t>
            </a:r>
            <a:r>
              <a:rPr lang="it-IT" sz="800" dirty="0">
                <a:solidFill>
                  <a:schemeClr val="bg1"/>
                </a:solidFill>
              </a:rPr>
              <a:t>. P.IVA e Codice Fiscale e N. Iscrizione Reg. </a:t>
            </a:r>
            <a:r>
              <a:rPr lang="it-IT" sz="800" dirty="0" err="1">
                <a:solidFill>
                  <a:schemeClr val="bg1"/>
                </a:solidFill>
              </a:rPr>
              <a:t>Imp</a:t>
            </a:r>
            <a:r>
              <a:rPr lang="it-IT" sz="800" dirty="0">
                <a:solidFill>
                  <a:schemeClr val="bg1"/>
                </a:solidFill>
              </a:rPr>
              <a:t>. 03173420161 Numero R.E.A. 355745</a:t>
            </a:r>
          </a:p>
          <a:p>
            <a:pPr algn="ctr"/>
            <a:r>
              <a:rPr lang="it-IT" sz="800" dirty="0">
                <a:solidFill>
                  <a:schemeClr val="bg1"/>
                </a:solidFill>
              </a:rPr>
              <a:t> Società a responsabilità limitata interamente partecipata da Associazione Artigiani – Confartigianato Bergamo</a:t>
            </a: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A7F387D2-CC9C-458E-AF16-2B9710BC3EA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85682" y="1602198"/>
            <a:ext cx="6292797" cy="3418272"/>
          </a:xfrm>
          <a:prstGeom prst="rect">
            <a:avLst/>
          </a:prstGeom>
        </p:spPr>
      </p:pic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0F7A6A03-16EA-48DD-A2A5-3138D029C05A}"/>
              </a:ext>
            </a:extLst>
          </p:cNvPr>
          <p:cNvSpPr txBox="1"/>
          <p:nvPr userDrawn="1"/>
        </p:nvSpPr>
        <p:spPr>
          <a:xfrm>
            <a:off x="1449498" y="862837"/>
            <a:ext cx="42775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it-IT" altLang="it-IT" sz="1000" b="1" i="0" u="none" strike="noStrike" cap="none" normalizeH="0" baseline="0" dirty="0">
                <a:ln>
                  <a:noFill/>
                </a:ln>
                <a:solidFill>
                  <a:srgbClr val="B91E1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SCHEDA DI ISCRIZIONE AL CORSO</a:t>
            </a:r>
            <a:endParaRPr lang="it-IT" sz="1000" dirty="0">
              <a:solidFill>
                <a:srgbClr val="B91E1E"/>
              </a:solidFill>
            </a:endParaRPr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6104CEB2-453E-4CAA-80CE-2E8C0DAB0F1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52651" y="7889141"/>
            <a:ext cx="636192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dati personali richiesti nel </a:t>
            </a:r>
            <a:r>
              <a:rPr kumimoji="0" lang="it-IT" altLang="it-IT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form</a:t>
            </a: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 iscrizione sono trattati per l</a:t>
            </a: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’</a:t>
            </a: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organizzazione, la gestione del corso in oggetto e per le attivit</a:t>
            </a: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à</a:t>
            </a: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amministrative connesse. Il conferimento dei dati </a:t>
            </a: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è</a:t>
            </a: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quindi necessario. Per maggiori informazioni sul trattamento dei dati personali, consulta la nostra Informativa Privacy alla pagina</a:t>
            </a: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https://confartigianatobergamo.it/privacy/</a:t>
            </a:r>
            <a:endParaRPr kumimoji="0" lang="it-IT" altLang="it-IT" sz="400" b="0" i="0" u="none" strike="noStrike" cap="none" normalizeH="0" baseline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</a:endParaRPr>
          </a:p>
        </p:txBody>
      </p:sp>
      <p:sp>
        <p:nvSpPr>
          <p:cNvPr id="19" name="Rettangolo con angoli arrotondati 18">
            <a:extLst>
              <a:ext uri="{FF2B5EF4-FFF2-40B4-BE49-F238E27FC236}">
                <a16:creationId xmlns:a16="http://schemas.microsoft.com/office/drawing/2014/main" id="{982DEA9A-E2CD-4FE1-90A6-D7A6A0D043E2}"/>
              </a:ext>
            </a:extLst>
          </p:cNvPr>
          <p:cNvSpPr/>
          <p:nvPr userDrawn="1"/>
        </p:nvSpPr>
        <p:spPr>
          <a:xfrm>
            <a:off x="252651" y="1556972"/>
            <a:ext cx="6361924" cy="3470872"/>
          </a:xfrm>
          <a:prstGeom prst="roundRect">
            <a:avLst>
              <a:gd name="adj" fmla="val 3137"/>
            </a:avLst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/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00BAE387-D16F-469A-91BE-FA33BC1F938E}"/>
              </a:ext>
            </a:extLst>
          </p:cNvPr>
          <p:cNvSpPr txBox="1"/>
          <p:nvPr userDrawn="1"/>
        </p:nvSpPr>
        <p:spPr>
          <a:xfrm>
            <a:off x="358117" y="7335742"/>
            <a:ext cx="1264205" cy="2462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1000" dirty="0"/>
              <a:t>Data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6DBCF39D-EE7C-4C6F-A45B-CDC01443097D}"/>
              </a:ext>
            </a:extLst>
          </p:cNvPr>
          <p:cNvSpPr txBox="1"/>
          <p:nvPr userDrawn="1"/>
        </p:nvSpPr>
        <p:spPr>
          <a:xfrm>
            <a:off x="4462826" y="7295581"/>
            <a:ext cx="2037057" cy="2462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1000" dirty="0"/>
              <a:t>Firma</a:t>
            </a:r>
          </a:p>
        </p:txBody>
      </p:sp>
      <p:sp>
        <p:nvSpPr>
          <p:cNvPr id="22" name="Rettangolo con angoli arrotondati 21">
            <a:extLst>
              <a:ext uri="{FF2B5EF4-FFF2-40B4-BE49-F238E27FC236}">
                <a16:creationId xmlns:a16="http://schemas.microsoft.com/office/drawing/2014/main" id="{91ECDB89-7698-4911-A864-4AC73309B1B8}"/>
              </a:ext>
            </a:extLst>
          </p:cNvPr>
          <p:cNvSpPr/>
          <p:nvPr userDrawn="1"/>
        </p:nvSpPr>
        <p:spPr>
          <a:xfrm>
            <a:off x="243425" y="5114018"/>
            <a:ext cx="6361924" cy="2537475"/>
          </a:xfrm>
          <a:prstGeom prst="roundRect">
            <a:avLst>
              <a:gd name="adj" fmla="val 3137"/>
            </a:avLst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/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0FCB7635-09C5-4003-AB36-1F5B17ABFA9B}"/>
              </a:ext>
            </a:extLst>
          </p:cNvPr>
          <p:cNvSpPr txBox="1"/>
          <p:nvPr userDrawn="1"/>
        </p:nvSpPr>
        <p:spPr>
          <a:xfrm>
            <a:off x="285682" y="1027827"/>
            <a:ext cx="62927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solidFill>
                  <a:srgbClr val="B91E1E"/>
                </a:solidFill>
              </a:rPr>
              <a:t>A18 |CONDUTTORI DI IMPIANTI TERMICI</a:t>
            </a:r>
          </a:p>
        </p:txBody>
      </p:sp>
    </p:spTree>
    <p:extLst>
      <p:ext uri="{BB962C8B-B14F-4D97-AF65-F5344CB8AC3E}">
        <p14:creationId xmlns:p14="http://schemas.microsoft.com/office/powerpoint/2010/main" val="1696602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153C7-941D-486D-BB48-631DB2F9B6E8}" type="datetimeFigureOut">
              <a:rPr lang="it-IT" smtClean="0"/>
              <a:t>15/06/2023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A00B-1719-4D59-BAC6-961D131069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7256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153C7-941D-486D-BB48-631DB2F9B6E8}" type="datetimeFigureOut">
              <a:rPr lang="it-IT" smtClean="0"/>
              <a:t>15/06/2023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A00B-1719-4D59-BAC6-961D131069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6649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153C7-941D-486D-BB48-631DB2F9B6E8}" type="datetimeFigureOut">
              <a:rPr lang="it-IT" smtClean="0"/>
              <a:t>15/06/2023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A00B-1719-4D59-BAC6-961D131069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8768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153C7-941D-486D-BB48-631DB2F9B6E8}" type="datetimeFigureOut">
              <a:rPr lang="it-IT" smtClean="0"/>
              <a:t>15/06/2023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A00B-1719-4D59-BAC6-961D131069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8934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153C7-941D-486D-BB48-631DB2F9B6E8}" type="datetimeFigureOut">
              <a:rPr lang="it-IT" smtClean="0"/>
              <a:t>15/06/2023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A00B-1719-4D59-BAC6-961D131069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7022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153C7-941D-486D-BB48-631DB2F9B6E8}" type="datetimeFigureOut">
              <a:rPr lang="it-IT" smtClean="0"/>
              <a:t>15/06/2023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7A00B-1719-4D59-BAC6-961D131069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3367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9" r:id="rId4"/>
    <p:sldLayoutId id="2147483680" r:id="rId5"/>
    <p:sldLayoutId id="2147483681" r:id="rId6"/>
    <p:sldLayoutId id="2147483682" r:id="rId7"/>
    <p:sldLayoutId id="2147483683" r:id="rId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ormazione@artigianibg.com" TargetMode="External"/><Relationship Id="rId2" Type="http://schemas.openxmlformats.org/officeDocument/2006/relationships/hyperlink" Target="https://confartigianatobergamo.it/events/a18-corso-conduttori-di-impianti-termici-preparazione-allesame-provinciale-di-abilitazione-dal-04-ottobre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hyperlink" Target="https://confartigianatobergamo.it/events/a51-rockmantichic-linee-rock-anima-chic-per-hairlook-creativi-in-salone-dal-16-aprile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provvidenze@artigianibg.com" TargetMode="External"/><Relationship Id="rId2" Type="http://schemas.openxmlformats.org/officeDocument/2006/relationships/hyperlink" Target="mailto:formazione@artigianibg.com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sellaDiTesto 4">
            <a:extLst>
              <a:ext uri="{FF2B5EF4-FFF2-40B4-BE49-F238E27FC236}">
                <a16:creationId xmlns:a16="http://schemas.microsoft.com/office/drawing/2014/main" id="{85F6D06C-19D4-43FF-AB91-A87EBA104486}"/>
              </a:ext>
            </a:extLst>
          </p:cNvPr>
          <p:cNvSpPr txBox="1"/>
          <p:nvPr/>
        </p:nvSpPr>
        <p:spPr>
          <a:xfrm>
            <a:off x="4657681" y="5934314"/>
            <a:ext cx="16947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8000" b="1" dirty="0">
                <a:solidFill>
                  <a:srgbClr val="B91E1E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04</a:t>
            </a:r>
            <a:endParaRPr lang="it-IT" sz="8000" b="1" dirty="0">
              <a:solidFill>
                <a:srgbClr val="B91E1E"/>
              </a:solidFill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93E84548-E0AF-4B94-B7D2-871ECD661DB1}"/>
              </a:ext>
            </a:extLst>
          </p:cNvPr>
          <p:cNvSpPr txBox="1"/>
          <p:nvPr/>
        </p:nvSpPr>
        <p:spPr>
          <a:xfrm>
            <a:off x="433139" y="6982077"/>
            <a:ext cx="5739061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it-IT" sz="10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Durata del corso: 90 ore dal 4 ottobre 2023 al 28 febbraio 2024 </a:t>
            </a:r>
            <a:endParaRPr lang="it-IT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it-IT" sz="10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Modalità: 70% in presenza e 30 % onlin</a:t>
            </a:r>
            <a:r>
              <a:rPr lang="it-IT" sz="1000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endParaRPr lang="it-IT" sz="1000" b="1" dirty="0">
              <a:solidFill>
                <a:srgbClr val="FFFFFF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it-IT" sz="1000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it-IT" sz="10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ede del corso</a:t>
            </a:r>
            <a:r>
              <a:rPr lang="it-IT" sz="10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via Torretta, 12 Bergamo </a:t>
            </a:r>
          </a:p>
          <a:p>
            <a:pPr marL="171450" indent="-171450"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it-IT" sz="10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Certificazione rilasciata</a:t>
            </a:r>
            <a:r>
              <a:rPr lang="it-IT" sz="10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attestato di frequenza al termine del corso</a:t>
            </a:r>
            <a:endParaRPr lang="it-IT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it-IT" sz="10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 di listino*: </a:t>
            </a:r>
            <a:r>
              <a:rPr lang="it-IT" sz="1000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90</a:t>
            </a:r>
            <a:r>
              <a:rPr lang="it-IT" sz="10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0,00 €, Il corso è esente IVA. Il costo include l'accesso all’esame finale di abilitazione presso la sede di Confartigianato Imprese Bergamo.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92DF026-6336-4384-94C4-AB8A1EAC5D82}"/>
              </a:ext>
            </a:extLst>
          </p:cNvPr>
          <p:cNvSpPr txBox="1"/>
          <p:nvPr/>
        </p:nvSpPr>
        <p:spPr>
          <a:xfrm>
            <a:off x="324689" y="4663806"/>
            <a:ext cx="6208622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100" dirty="0">
                <a:latin typeface="Arial" panose="020B0604020202020204" pitchFamily="34" charset="0"/>
              </a:rPr>
              <a:t>Il corso fornisce agli allievi le conoscenze e le competenze tecniche e normative necessarie per accedere all’esame di conseguimento del patentino di abilitazione alla conduzione di impianti termici superiori a 232 Kw (Patentino II grado) , come previsto dall’art. 16 del DM. 12 agosto 1968 e successive modifiche. </a:t>
            </a:r>
          </a:p>
          <a:p>
            <a:pPr algn="just"/>
            <a:r>
              <a:rPr lang="it-IT" sz="1100" dirty="0">
                <a:latin typeface="Arial" panose="020B0604020202020204" pitchFamily="34" charset="0"/>
              </a:rPr>
              <a:t>L’accesso all’esame provinciale per il rilascio del patentino di abilitazione alla conduzione di impianti termici superiore a 232 kW sarà riservato a coloro i quali avranno partecipato al 80% delle ore di corso. Gli argomenti e l’organizzazione del corso rispettano le indicazioni normative previste al  D.Lgs. 03 Aprile 2006 n. 152.</a:t>
            </a:r>
          </a:p>
          <a:p>
            <a:pPr algn="just"/>
            <a:endParaRPr lang="it-IT" sz="1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08098EEE-2392-49E2-AD53-D54E4927B43E}"/>
              </a:ext>
            </a:extLst>
          </p:cNvPr>
          <p:cNvSpPr txBox="1"/>
          <p:nvPr/>
        </p:nvSpPr>
        <p:spPr>
          <a:xfrm rot="16200000">
            <a:off x="5601835" y="6333082"/>
            <a:ext cx="107798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solidFill>
                  <a:srgbClr val="C00000"/>
                </a:solidFill>
              </a:rPr>
              <a:t>Ottobre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1913AF6A-9F7A-4400-9E78-B0C711260D70}"/>
              </a:ext>
            </a:extLst>
          </p:cNvPr>
          <p:cNvSpPr txBox="1"/>
          <p:nvPr/>
        </p:nvSpPr>
        <p:spPr>
          <a:xfrm>
            <a:off x="4907665" y="6034995"/>
            <a:ext cx="14216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>
                <a:solidFill>
                  <a:schemeClr val="bg1">
                    <a:lumMod val="50000"/>
                  </a:schemeClr>
                </a:solidFill>
              </a:rPr>
              <a:t>In partenza</a:t>
            </a:r>
          </a:p>
        </p:txBody>
      </p:sp>
      <p:grpSp>
        <p:nvGrpSpPr>
          <p:cNvPr id="3" name="Gruppo 2">
            <a:extLst>
              <a:ext uri="{FF2B5EF4-FFF2-40B4-BE49-F238E27FC236}">
                <a16:creationId xmlns:a16="http://schemas.microsoft.com/office/drawing/2014/main" id="{890924EC-627F-7602-9779-E5FF1B782E51}"/>
              </a:ext>
            </a:extLst>
          </p:cNvPr>
          <p:cNvGrpSpPr/>
          <p:nvPr/>
        </p:nvGrpSpPr>
        <p:grpSpPr>
          <a:xfrm>
            <a:off x="709353" y="8418307"/>
            <a:ext cx="5796010" cy="338554"/>
            <a:chOff x="709353" y="8418307"/>
            <a:chExt cx="5796010" cy="338554"/>
          </a:xfrm>
        </p:grpSpPr>
        <p:sp>
          <p:nvSpPr>
            <p:cNvPr id="4" name="CasellaDiTesto 3">
              <a:extLst>
                <a:ext uri="{FF2B5EF4-FFF2-40B4-BE49-F238E27FC236}">
                  <a16:creationId xmlns:a16="http://schemas.microsoft.com/office/drawing/2014/main" id="{7C2FB0B7-7789-CC7D-B610-05D81AC69361}"/>
                </a:ext>
              </a:extLst>
            </p:cNvPr>
            <p:cNvSpPr txBox="1"/>
            <p:nvPr/>
          </p:nvSpPr>
          <p:spPr>
            <a:xfrm>
              <a:off x="2091305" y="8474461"/>
              <a:ext cx="4414058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Bef>
                  <a:spcPts val="300"/>
                </a:spcBef>
              </a:pPr>
              <a:r>
                <a:rPr lang="it-IT" sz="11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formazione@artigianibg.com</a:t>
              </a:r>
              <a:r>
                <a:rPr lang="it-IT" sz="1100" b="1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it-IT" sz="1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| </a:t>
              </a:r>
              <a:r>
                <a:rPr lang="it-IT" sz="1100" dirty="0" err="1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t</a:t>
              </a:r>
              <a:r>
                <a:rPr lang="it-IT" sz="1100" dirty="0" err="1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el</a:t>
              </a:r>
              <a:r>
                <a:rPr lang="it-IT" sz="11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it-IT" sz="11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035 274 310 - 325</a:t>
              </a:r>
              <a:endParaRPr lang="it-IT" sz="1100" b="1" dirty="0">
                <a:solidFill>
                  <a:schemeClr val="bg1"/>
                </a:solidFill>
              </a:endParaRPr>
            </a:p>
          </p:txBody>
        </p:sp>
        <p:grpSp>
          <p:nvGrpSpPr>
            <p:cNvPr id="5" name="Gruppo 4">
              <a:extLst>
                <a:ext uri="{FF2B5EF4-FFF2-40B4-BE49-F238E27FC236}">
                  <a16:creationId xmlns:a16="http://schemas.microsoft.com/office/drawing/2014/main" id="{3AFC9305-44A5-85EC-84D9-2525DAC1F454}"/>
                </a:ext>
              </a:extLst>
            </p:cNvPr>
            <p:cNvGrpSpPr/>
            <p:nvPr/>
          </p:nvGrpSpPr>
          <p:grpSpPr>
            <a:xfrm>
              <a:off x="709353" y="8418307"/>
              <a:ext cx="1280160" cy="338554"/>
              <a:chOff x="709353" y="8418307"/>
              <a:chExt cx="1280160" cy="338554"/>
            </a:xfrm>
          </p:grpSpPr>
          <p:sp>
            <p:nvSpPr>
              <p:cNvPr id="6" name="Rettangolo 5">
                <a:hlinkClick r:id="rId4"/>
                <a:extLst>
                  <a:ext uri="{FF2B5EF4-FFF2-40B4-BE49-F238E27FC236}">
                    <a16:creationId xmlns:a16="http://schemas.microsoft.com/office/drawing/2014/main" id="{53B49CC4-43FF-AC8C-16BF-DB1376B407AB}"/>
                  </a:ext>
                </a:extLst>
              </p:cNvPr>
              <p:cNvSpPr/>
              <p:nvPr/>
            </p:nvSpPr>
            <p:spPr>
              <a:xfrm>
                <a:off x="709353" y="8456816"/>
                <a:ext cx="1280160" cy="27709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" name="CasellaDiTesto 7">
                <a:hlinkClick r:id="rId2"/>
                <a:extLst>
                  <a:ext uri="{FF2B5EF4-FFF2-40B4-BE49-F238E27FC236}">
                    <a16:creationId xmlns:a16="http://schemas.microsoft.com/office/drawing/2014/main" id="{7AECA3D1-D9A0-04B3-2553-5E6BC9E24081}"/>
                  </a:ext>
                </a:extLst>
              </p:cNvPr>
              <p:cNvSpPr txBox="1"/>
              <p:nvPr/>
            </p:nvSpPr>
            <p:spPr>
              <a:xfrm>
                <a:off x="709353" y="8418307"/>
                <a:ext cx="1280160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ts val="300"/>
                  </a:spcBef>
                </a:pPr>
                <a:r>
                  <a:rPr lang="it-IT" sz="1600" b="1" dirty="0">
                    <a:solidFill>
                      <a:srgbClr val="B91E1E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</a:rPr>
                  <a:t>ISCRIVITI</a:t>
                </a:r>
                <a:endParaRPr lang="it-IT" sz="1600" b="1" dirty="0">
                  <a:solidFill>
                    <a:srgbClr val="B91E1E"/>
                  </a:solidFill>
                </a:endParaRPr>
              </a:p>
            </p:txBody>
          </p:sp>
        </p:grpSp>
      </p:grp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756BF916-7135-4920-9A35-FF840CE20036}"/>
              </a:ext>
            </a:extLst>
          </p:cNvPr>
          <p:cNvSpPr txBox="1"/>
          <p:nvPr/>
        </p:nvSpPr>
        <p:spPr>
          <a:xfrm>
            <a:off x="296741" y="1725158"/>
            <a:ext cx="301361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300" dirty="0">
                <a:solidFill>
                  <a:schemeClr val="bg1">
                    <a:lumMod val="50000"/>
                  </a:schemeClr>
                </a:solidFill>
              </a:rPr>
              <a:t>Preparazione all’esame provinciale </a:t>
            </a:r>
          </a:p>
          <a:p>
            <a:r>
              <a:rPr lang="it-IT" sz="1300" dirty="0">
                <a:solidFill>
                  <a:schemeClr val="bg1">
                    <a:lumMod val="50000"/>
                  </a:schemeClr>
                </a:solidFill>
              </a:rPr>
              <a:t>di abilitazione</a:t>
            </a:r>
          </a:p>
        </p:txBody>
      </p:sp>
      <p:pic>
        <p:nvPicPr>
          <p:cNvPr id="15" name="Immagine 14" descr="Immagine che contiene testo, simbolo, Carattere, logo&#10;&#10;Descrizione generata automaticamente">
            <a:extLst>
              <a:ext uri="{FF2B5EF4-FFF2-40B4-BE49-F238E27FC236}">
                <a16:creationId xmlns:a16="http://schemas.microsoft.com/office/drawing/2014/main" id="{88826DD6-D6E1-4474-BE0A-67CEE3CFCBB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6726" y="407929"/>
            <a:ext cx="916585" cy="93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8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35637386-61FA-403A-8F80-E117C35C63BB}"/>
              </a:ext>
            </a:extLst>
          </p:cNvPr>
          <p:cNvSpPr txBox="1"/>
          <p:nvPr/>
        </p:nvSpPr>
        <p:spPr>
          <a:xfrm>
            <a:off x="284046" y="913182"/>
            <a:ext cx="2968440" cy="6355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100" dirty="0">
                <a:latin typeface="Arial" panose="020B0604020202020204" pitchFamily="34" charset="0"/>
              </a:rPr>
              <a:t>Programma didattico ai sensi del D.Lgs. 03 Aprile 2006 n. 152):</a:t>
            </a:r>
          </a:p>
          <a:p>
            <a:pPr algn="just"/>
            <a:endParaRPr lang="it-IT" sz="1100" dirty="0">
              <a:latin typeface="Arial" panose="020B0604020202020204" pitchFamily="34" charset="0"/>
            </a:endParaRPr>
          </a:p>
          <a:p>
            <a:pPr algn="just"/>
            <a:r>
              <a:rPr lang="it-IT" sz="1100" dirty="0">
                <a:latin typeface="Arial" panose="020B0604020202020204" pitchFamily="34" charset="0"/>
              </a:rPr>
              <a:t>• Richiami sulle nozioni elementari di peso, misura, volume e peso specifico</a:t>
            </a:r>
          </a:p>
          <a:p>
            <a:pPr algn="just"/>
            <a:r>
              <a:rPr lang="it-IT" sz="1100" dirty="0">
                <a:latin typeface="Arial" panose="020B0604020202020204" pitchFamily="34" charset="0"/>
              </a:rPr>
              <a:t>• Nozioni di calore, temperatura, calorie e calore specifico, termometri</a:t>
            </a:r>
          </a:p>
          <a:p>
            <a:pPr algn="just"/>
            <a:r>
              <a:rPr lang="it-IT" sz="1100" dirty="0">
                <a:latin typeface="Arial" panose="020B0604020202020204" pitchFamily="34" charset="0"/>
              </a:rPr>
              <a:t>• Produzione del vapore, vapore saturo, vapore umido</a:t>
            </a:r>
          </a:p>
          <a:p>
            <a:pPr algn="just"/>
            <a:r>
              <a:rPr lang="it-IT" sz="1100" dirty="0">
                <a:latin typeface="Arial" panose="020B0604020202020204" pitchFamily="34" charset="0"/>
              </a:rPr>
              <a:t>• Nozioni di forza e pressioni</a:t>
            </a:r>
          </a:p>
          <a:p>
            <a:pPr algn="just"/>
            <a:r>
              <a:rPr lang="it-IT" sz="1100" dirty="0">
                <a:latin typeface="Arial" panose="020B0604020202020204" pitchFamily="34" charset="0"/>
              </a:rPr>
              <a:t>• Manometri e barometri</a:t>
            </a:r>
          </a:p>
          <a:p>
            <a:pPr algn="just"/>
            <a:r>
              <a:rPr lang="it-IT" sz="1100" dirty="0">
                <a:latin typeface="Arial" panose="020B0604020202020204" pitchFamily="34" charset="0"/>
              </a:rPr>
              <a:t>• Nozioni sui combustibili: combustibile, fenomeno della combustione, la funzione dell'aria, accensione del fuoco, condotta del fuoco, funzione del camino, produzione di fuliggine e nerofumo, spegnimento del fuoco</a:t>
            </a:r>
          </a:p>
          <a:p>
            <a:pPr algn="just"/>
            <a:r>
              <a:rPr lang="it-IT" sz="1100" dirty="0">
                <a:latin typeface="Arial" panose="020B0604020202020204" pitchFamily="34" charset="0"/>
              </a:rPr>
              <a:t>• Cenni sui bruciatori e sulle griglie</a:t>
            </a:r>
          </a:p>
          <a:p>
            <a:pPr algn="just"/>
            <a:r>
              <a:rPr lang="it-IT" sz="1100" dirty="0">
                <a:latin typeface="Arial" panose="020B0604020202020204" pitchFamily="34" charset="0"/>
              </a:rPr>
              <a:t>• Cenni sulle caldaie</a:t>
            </a:r>
          </a:p>
          <a:p>
            <a:pPr algn="just"/>
            <a:r>
              <a:rPr lang="it-IT" sz="1100" dirty="0">
                <a:latin typeface="Arial" panose="020B0604020202020204" pitchFamily="34" charset="0"/>
              </a:rPr>
              <a:t>• Accessori: apparecchi di sicurezza, valvole di vario tipo, indicatori di livello, termostati, pressostati, applicazione dei termometri e dei manometri alle caldaie</a:t>
            </a:r>
          </a:p>
          <a:p>
            <a:pPr algn="just"/>
            <a:endParaRPr lang="it-IT" sz="1100" dirty="0">
              <a:latin typeface="Arial" panose="020B0604020202020204" pitchFamily="34" charset="0"/>
            </a:endParaRPr>
          </a:p>
          <a:p>
            <a:pPr algn="just"/>
            <a:endParaRPr lang="it-IT" sz="1100" dirty="0">
              <a:latin typeface="Arial" panose="020B0604020202020204" pitchFamily="34" charset="0"/>
            </a:endParaRPr>
          </a:p>
          <a:p>
            <a:pPr algn="just"/>
            <a:endParaRPr lang="it-IT" sz="1100" dirty="0">
              <a:latin typeface="Arial" panose="020B0604020202020204" pitchFamily="34" charset="0"/>
            </a:endParaRPr>
          </a:p>
          <a:p>
            <a:pPr algn="just"/>
            <a:endParaRPr lang="it-IT" sz="1100" dirty="0">
              <a:latin typeface="Arial" panose="020B0604020202020204" pitchFamily="34" charset="0"/>
            </a:endParaRPr>
          </a:p>
          <a:p>
            <a:pPr algn="just"/>
            <a:r>
              <a:rPr lang="it-IT" sz="1100" dirty="0">
                <a:latin typeface="Arial" panose="020B0604020202020204" pitchFamily="34" charset="0"/>
              </a:rPr>
              <a:t>Dettaglio Calendario: </a:t>
            </a:r>
          </a:p>
          <a:p>
            <a:pPr algn="just"/>
            <a:endParaRPr lang="it-IT" sz="1100" dirty="0">
              <a:latin typeface="Arial" panose="020B0604020202020204" pitchFamily="34" charset="0"/>
            </a:endParaRPr>
          </a:p>
          <a:p>
            <a:pPr algn="just"/>
            <a:r>
              <a:rPr lang="it-IT" sz="1100" dirty="0">
                <a:latin typeface="Arial" panose="020B0604020202020204" pitchFamily="34" charset="0"/>
              </a:rPr>
              <a:t>In presenza (5 ore * 13 lezioni) </a:t>
            </a:r>
          </a:p>
          <a:p>
            <a:pPr algn="just"/>
            <a:r>
              <a:rPr lang="it-IT" sz="1100" dirty="0">
                <a:latin typeface="Arial" panose="020B0604020202020204" pitchFamily="34" charset="0"/>
              </a:rPr>
              <a:t>4-11-18-25 Ottobre 2023</a:t>
            </a:r>
          </a:p>
          <a:p>
            <a:pPr algn="just"/>
            <a:r>
              <a:rPr lang="it-IT" sz="1100" dirty="0">
                <a:latin typeface="Arial" panose="020B0604020202020204" pitchFamily="34" charset="0"/>
              </a:rPr>
              <a:t>8-15-22-29 2023 Novembre 2023</a:t>
            </a:r>
          </a:p>
          <a:p>
            <a:pPr algn="just"/>
            <a:r>
              <a:rPr lang="it-IT" sz="1100" dirty="0">
                <a:latin typeface="Arial" panose="020B0604020202020204" pitchFamily="34" charset="0"/>
              </a:rPr>
              <a:t>31 gennaio 2024 </a:t>
            </a:r>
          </a:p>
          <a:p>
            <a:pPr algn="just"/>
            <a:r>
              <a:rPr lang="it-IT" sz="1100" dirty="0">
                <a:latin typeface="Arial" panose="020B0604020202020204" pitchFamily="34" charset="0"/>
              </a:rPr>
              <a:t>7-14-21-28 Febbraio 2024 </a:t>
            </a:r>
          </a:p>
          <a:p>
            <a:pPr algn="just"/>
            <a:endParaRPr lang="it-IT" sz="1100" dirty="0">
              <a:latin typeface="Arial" panose="020B0604020202020204" pitchFamily="34" charset="0"/>
            </a:endParaRPr>
          </a:p>
          <a:p>
            <a:pPr algn="just"/>
            <a:r>
              <a:rPr lang="it-IT" sz="1100" dirty="0">
                <a:latin typeface="Arial" panose="020B0604020202020204" pitchFamily="34" charset="0"/>
              </a:rPr>
              <a:t>Online (5 ore * 5 lezioni) </a:t>
            </a:r>
          </a:p>
          <a:p>
            <a:pPr algn="just"/>
            <a:r>
              <a:rPr lang="it-IT" sz="1100" dirty="0">
                <a:latin typeface="Arial" panose="020B0604020202020204" pitchFamily="34" charset="0"/>
              </a:rPr>
              <a:t>13-20 Dicembre 2023 </a:t>
            </a:r>
          </a:p>
          <a:p>
            <a:pPr algn="just"/>
            <a:r>
              <a:rPr lang="it-IT" sz="1100" dirty="0">
                <a:latin typeface="Arial" panose="020B0604020202020204" pitchFamily="34" charset="0"/>
              </a:rPr>
              <a:t>10-17-24 gennaio 2024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AE329EAF-87F4-4234-B07C-4388548FD015}"/>
              </a:ext>
            </a:extLst>
          </p:cNvPr>
          <p:cNvSpPr txBox="1"/>
          <p:nvPr/>
        </p:nvSpPr>
        <p:spPr>
          <a:xfrm>
            <a:off x="385762" y="7831515"/>
            <a:ext cx="5586413" cy="821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0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 E ISCRIZIONI</a:t>
            </a:r>
            <a:endParaRPr lang="it-IT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10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CONFARTIGIANATO IMPRESE BERGAMO - Ufficio Formazione</a:t>
            </a:r>
            <a:endParaRPr lang="it-IT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10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 035.274.325 - E-mail: formazione@artigianibg.com</a:t>
            </a:r>
            <a:endParaRPr lang="it-IT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10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www.confartigianatobergamo.it</a:t>
            </a:r>
            <a:endParaRPr lang="it-IT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250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696CF0B4-7F07-4B34-A616-1247967ECE07}"/>
              </a:ext>
            </a:extLst>
          </p:cNvPr>
          <p:cNvSpPr txBox="1"/>
          <p:nvPr/>
        </p:nvSpPr>
        <p:spPr>
          <a:xfrm>
            <a:off x="241300" y="5248139"/>
            <a:ext cx="6375400" cy="19902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it-IT" altLang="it-IT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Modalità di iscrizione:</a:t>
            </a: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inviare la scheda compilata a </a:t>
            </a: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formazione@artigianibg.com</a:t>
            </a: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(info </a:t>
            </a: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allo 035 274 </a:t>
            </a:r>
            <a:r>
              <a:rPr kumimoji="0" lang="it-IT" altLang="it-IT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325)</a:t>
            </a:r>
            <a:endParaRPr kumimoji="0" lang="it-IT" altLang="it-IT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it-IT" altLang="it-IT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Modalità di pagamento: </a:t>
            </a:r>
            <a:r>
              <a:rPr kumimoji="0" lang="it-IT" altLang="it-IT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bonifico bancario prima dell’avvio del corso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it-IT" altLang="it-IT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Certificazione rilasciata: </a:t>
            </a: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al termine del corso ad ogni partecipante verrà rilasciato l’</a:t>
            </a:r>
            <a:r>
              <a:rPr kumimoji="0" lang="it-IT" altLang="it-IT" sz="1000" b="0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attestato di partecipazione</a:t>
            </a:r>
          </a:p>
          <a:p>
            <a:pPr marL="171450" indent="-171450" algn="just" defTabSz="914400" eaLnBrk="0" fontAlgn="base" hangingPunct="0">
              <a:spcBef>
                <a:spcPts val="4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it-IT" altLang="it-IT" sz="1000" b="1" dirty="0">
                <a:cs typeface="Arial" panose="020B0604020202020204" pitchFamily="34" charset="0"/>
              </a:rPr>
              <a:t>Rinuncia: </a:t>
            </a:r>
            <a:r>
              <a:rPr lang="it-IT" altLang="it-IT" sz="1000" dirty="0">
                <a:cs typeface="Arial" panose="020B0604020202020204" pitchFamily="34" charset="0"/>
              </a:rPr>
              <a:t>l</a:t>
            </a:r>
            <a:r>
              <a:rPr kumimoji="0" lang="it-IT" altLang="it-IT" sz="1000" b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’eventuale </a:t>
            </a: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rinuncia dovrà essere comunicata </a:t>
            </a:r>
            <a:r>
              <a:rPr kumimoji="0" lang="it-IT" altLang="it-IT" sz="10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almeno 5 giorni lavorativi</a:t>
            </a: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prima dell’avvio del corso tramite e-mail a </a:t>
            </a: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formazione@artigianibg.com</a:t>
            </a: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o fax al numero 035 274 308. In questo caso FORMART Srl rimborserà l’intera quota di partecipazione, salvo indicazione da parte dell’impresa di volere trasferire l’iscrizione ad un altro corso o ad un’edizione successiva se prevista. Nel caso in cui, invece, tale rinuncia pervenga oltre il termine sopraindicato, FORMAT Srl fatturerà il 50% dell’intera quota di partecipazione. Nel caso di partecipazione parziale FORMAT Srl fatturerà in ogni caso la quota prestabilita nella sua interezza.</a:t>
            </a:r>
          </a:p>
          <a:p>
            <a:pPr marL="171450" indent="-171450" algn="just" defTabSz="914400" eaLnBrk="0" fontAlgn="base" hangingPunct="0">
              <a:spcBef>
                <a:spcPts val="4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it-IT" altLang="it-IT" sz="1000" b="1" dirty="0">
                <a:cs typeface="Arial" panose="020B0604020202020204" pitchFamily="34" charset="0"/>
              </a:rPr>
              <a:t>Rimborso del costo: </a:t>
            </a: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per un eventuale rimborso ELBA, contattare lo Sportello Provvidenze ELBA - tel. 035 274 </a:t>
            </a:r>
            <a:r>
              <a:rPr kumimoji="0" lang="it-IT" altLang="it-IT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232</a:t>
            </a: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– </a:t>
            </a:r>
            <a:r>
              <a:rPr kumimoji="0" lang="it-IT" altLang="it-IT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256</a:t>
            </a: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- </a:t>
            </a:r>
            <a:r>
              <a:rPr kumimoji="0" lang="it-IT" altLang="it-IT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388 </a:t>
            </a: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– e-mail </a:t>
            </a: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provvidenze@artigianibg.com</a:t>
            </a: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kumimoji="0" lang="it-IT" altLang="it-IT" sz="1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039887F2-020C-40DB-8BCB-A16CA04309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935063"/>
              </p:ext>
            </p:extLst>
          </p:nvPr>
        </p:nvGraphicFramePr>
        <p:xfrm>
          <a:off x="1585451" y="2288458"/>
          <a:ext cx="4925962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5962">
                  <a:extLst>
                    <a:ext uri="{9D8B030D-6E8A-4147-A177-3AD203B41FA5}">
                      <a16:colId xmlns:a16="http://schemas.microsoft.com/office/drawing/2014/main" val="2804046713"/>
                    </a:ext>
                  </a:extLst>
                </a:gridCol>
              </a:tblGrid>
              <a:tr h="200086">
                <a:tc>
                  <a:txBody>
                    <a:bodyPr/>
                    <a:lstStyle/>
                    <a:p>
                      <a:endParaRPr lang="it-IT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0040931"/>
                  </a:ext>
                </a:extLst>
              </a:tr>
              <a:tr h="200086">
                <a:tc>
                  <a:txBody>
                    <a:bodyPr/>
                    <a:lstStyle/>
                    <a:p>
                      <a:endParaRPr lang="it-IT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9069611"/>
                  </a:ext>
                </a:extLst>
              </a:tr>
              <a:tr h="200086">
                <a:tc>
                  <a:txBody>
                    <a:bodyPr/>
                    <a:lstStyle/>
                    <a:p>
                      <a:endParaRPr lang="it-IT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7878964"/>
                  </a:ext>
                </a:extLst>
              </a:tr>
              <a:tr h="200086">
                <a:tc>
                  <a:txBody>
                    <a:bodyPr/>
                    <a:lstStyle/>
                    <a:p>
                      <a:endParaRPr lang="it-IT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8904539"/>
                  </a:ext>
                </a:extLst>
              </a:tr>
              <a:tr h="200086">
                <a:tc>
                  <a:txBody>
                    <a:bodyPr/>
                    <a:lstStyle/>
                    <a:p>
                      <a:endParaRPr lang="it-IT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302422"/>
                  </a:ext>
                </a:extLst>
              </a:tr>
            </a:tbl>
          </a:graphicData>
        </a:graphic>
      </p:graphicFrame>
      <p:graphicFrame>
        <p:nvGraphicFramePr>
          <p:cNvPr id="7" name="Tabella 2">
            <a:extLst>
              <a:ext uri="{FF2B5EF4-FFF2-40B4-BE49-F238E27FC236}">
                <a16:creationId xmlns:a16="http://schemas.microsoft.com/office/drawing/2014/main" id="{63D5AD6F-701C-429F-8948-F09B99053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233495"/>
              </p:ext>
            </p:extLst>
          </p:nvPr>
        </p:nvGraphicFramePr>
        <p:xfrm>
          <a:off x="1585451" y="3756301"/>
          <a:ext cx="5031249" cy="1290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9788">
                  <a:extLst>
                    <a:ext uri="{9D8B030D-6E8A-4147-A177-3AD203B41FA5}">
                      <a16:colId xmlns:a16="http://schemas.microsoft.com/office/drawing/2014/main" val="1225218403"/>
                    </a:ext>
                  </a:extLst>
                </a:gridCol>
                <a:gridCol w="1941461">
                  <a:extLst>
                    <a:ext uri="{9D8B030D-6E8A-4147-A177-3AD203B41FA5}">
                      <a16:colId xmlns:a16="http://schemas.microsoft.com/office/drawing/2014/main" val="1542606282"/>
                    </a:ext>
                  </a:extLst>
                </a:gridCol>
              </a:tblGrid>
              <a:tr h="208342">
                <a:tc>
                  <a:txBody>
                    <a:bodyPr/>
                    <a:lstStyle/>
                    <a:p>
                      <a:endParaRPr lang="it-IT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9875280"/>
                  </a:ext>
                </a:extLst>
              </a:tr>
              <a:tr h="208342">
                <a:tc>
                  <a:txBody>
                    <a:bodyPr/>
                    <a:lstStyle/>
                    <a:p>
                      <a:endParaRPr lang="it-IT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5214660"/>
                  </a:ext>
                </a:extLst>
              </a:tr>
              <a:tr h="208342">
                <a:tc>
                  <a:txBody>
                    <a:bodyPr/>
                    <a:lstStyle/>
                    <a:p>
                      <a:endParaRPr lang="it-IT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0796178"/>
                  </a:ext>
                </a:extLst>
              </a:tr>
              <a:tr h="208342">
                <a:tc>
                  <a:txBody>
                    <a:bodyPr/>
                    <a:lstStyle/>
                    <a:p>
                      <a:endParaRPr lang="it-IT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088513"/>
                  </a:ext>
                </a:extLst>
              </a:tr>
              <a:tr h="208342">
                <a:tc>
                  <a:txBody>
                    <a:bodyPr/>
                    <a:lstStyle/>
                    <a:p>
                      <a:endParaRPr lang="it-IT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7959151"/>
                  </a:ext>
                </a:extLst>
              </a:tr>
              <a:tr h="223816">
                <a:tc>
                  <a:txBody>
                    <a:bodyPr/>
                    <a:lstStyle/>
                    <a:p>
                      <a:endParaRPr lang="it-IT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7827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52711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315</TotalTime>
  <Words>591</Words>
  <Application>Microsoft Office PowerPoint</Application>
  <PresentationFormat>Presentazione su schermo (4:3)</PresentationFormat>
  <Paragraphs>49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9" baseType="lpstr">
      <vt:lpstr>Arial</vt:lpstr>
      <vt:lpstr>Bebas Neue</vt:lpstr>
      <vt:lpstr>Calibri</vt:lpstr>
      <vt:lpstr>Calibri Light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Perani Romina</dc:creator>
  <cp:lastModifiedBy>Gervasoni Lucia</cp:lastModifiedBy>
  <cp:revision>22</cp:revision>
  <dcterms:created xsi:type="dcterms:W3CDTF">2023-01-11T14:49:26Z</dcterms:created>
  <dcterms:modified xsi:type="dcterms:W3CDTF">2023-06-15T11:48:42Z</dcterms:modified>
</cp:coreProperties>
</file>