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68" r:id="rId3"/>
    <p:sldId id="361" r:id="rId4"/>
    <p:sldId id="397" r:id="rId5"/>
    <p:sldId id="396" r:id="rId6"/>
    <p:sldId id="394" r:id="rId7"/>
    <p:sldId id="404" r:id="rId8"/>
    <p:sldId id="391" r:id="rId9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 autoAdjust="0"/>
    <p:restoredTop sz="96051" autoAdjust="0"/>
  </p:normalViewPr>
  <p:slideViewPr>
    <p:cSldViewPr snapToGrid="0" snapToObjects="1">
      <p:cViewPr varScale="1">
        <p:scale>
          <a:sx n="90" d="100"/>
          <a:sy n="90" d="100"/>
        </p:scale>
        <p:origin x="73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20090-FA4E-488D-BDED-D0CB05812FFA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60D1D-628F-463C-AFD5-F036FF26A5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39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STER_slide 16-9_TAPPO con partner.png">
            <a:extLst>
              <a:ext uri="{FF2B5EF4-FFF2-40B4-BE49-F238E27FC236}">
                <a16:creationId xmlns:a16="http://schemas.microsoft.com/office/drawing/2014/main" id="{95EC34C4-73B8-4233-AF16-6B5D729B3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463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85347" y="306557"/>
            <a:ext cx="8579796" cy="303173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 dirty="0"/>
              <a:t>Titolo presentazione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B92459-C42C-4736-B221-9EECA447E1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964" y="3770783"/>
            <a:ext cx="2439257" cy="9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1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7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intern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STER_slide 16-9_interno con part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" y="-152"/>
            <a:ext cx="9143463" cy="514350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0" y="3676"/>
            <a:ext cx="7772400" cy="660502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056633"/>
                </a:solidFill>
                <a:latin typeface="+mj-lt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1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927371"/>
            <a:ext cx="7772400" cy="37847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j-lt"/>
                <a:cs typeface="Helvetica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Testo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-87583" y="1488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AE6545B-71F3-4B5C-A650-64B9D1A3A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79" y="4747062"/>
            <a:ext cx="1072156" cy="3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6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DCD9-4288-43DA-92DD-7E284DC0625F}" type="datetimeFigureOut">
              <a:rPr lang="it-IT"/>
              <a:pPr>
                <a:defRPr/>
              </a:pPr>
              <a:t>28/07/2022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3D47-DC85-4A89-9FA6-53110D86F0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4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6760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" y="306553"/>
            <a:ext cx="9143463" cy="415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28491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xStyles>
    <p:titleStyle>
      <a:lvl1pPr algn="ctr" defTabSz="457178" rtl="0" eaLnBrk="1" latinLnBrk="0" hangingPunct="1">
        <a:spcBef>
          <a:spcPct val="0"/>
        </a:spcBef>
        <a:buNone/>
        <a:defRPr sz="4400" b="1" kern="1200">
          <a:solidFill>
            <a:srgbClr val="056633"/>
          </a:solidFill>
          <a:latin typeface="Helvetica"/>
          <a:ea typeface="+mj-ea"/>
          <a:cs typeface="Helvetica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5347" y="1090808"/>
            <a:ext cx="8579796" cy="3031733"/>
          </a:xfrm>
        </p:spPr>
        <p:txBody>
          <a:bodyPr>
            <a:normAutofit/>
          </a:bodyPr>
          <a:lstStyle/>
          <a:p>
            <a:br>
              <a:rPr lang="it-IT" sz="2400" dirty="0"/>
            </a:br>
            <a:br>
              <a:rPr lang="it-IT" sz="2400" dirty="0"/>
            </a:br>
            <a:r>
              <a:rPr lang="it-IT" sz="2400" dirty="0"/>
              <a:t>Impianti termici civili alimentati da biomassa legnosa:</a:t>
            </a:r>
            <a:br>
              <a:rPr lang="it-IT" sz="2400" dirty="0"/>
            </a:br>
            <a:r>
              <a:rPr lang="it-IT" sz="2400" dirty="0"/>
              <a:t>Nuove Procedure</a:t>
            </a:r>
            <a:br>
              <a:rPr lang="it-IT" sz="2400" dirty="0"/>
            </a:br>
            <a:br>
              <a:rPr lang="it-IT" sz="2400" dirty="0"/>
            </a:br>
            <a:endParaRPr lang="it-IT" sz="2400" dirty="0">
              <a:highlight>
                <a:srgbClr val="FFFF00"/>
              </a:highligh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380847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  <a:cs typeface="Helvetica"/>
              </a:rPr>
              <a:t>1° agosto 2022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6939" y="56193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6939" y="5749096"/>
            <a:ext cx="177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LOGO R1</a:t>
            </a:r>
          </a:p>
        </p:txBody>
      </p:sp>
      <p:sp>
        <p:nvSpPr>
          <p:cNvPr id="7" name="Rettangolo 6"/>
          <p:cNvSpPr/>
          <p:nvPr/>
        </p:nvSpPr>
        <p:spPr>
          <a:xfrm>
            <a:off x="799339" y="57717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99339" y="5901496"/>
            <a:ext cx="177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LOGO R1</a:t>
            </a:r>
          </a:p>
        </p:txBody>
      </p:sp>
      <p:sp>
        <p:nvSpPr>
          <p:cNvPr id="9" name="Rettangolo 8"/>
          <p:cNvSpPr/>
          <p:nvPr/>
        </p:nvSpPr>
        <p:spPr>
          <a:xfrm>
            <a:off x="951739" y="59241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51739" y="6053896"/>
            <a:ext cx="1773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LOGO R1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04139" y="60765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56539" y="6228946"/>
            <a:ext cx="1773091" cy="5990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0000"/>
              </a:solidFill>
            </a:endParaRPr>
          </a:p>
        </p:txBody>
      </p:sp>
      <p:pic>
        <p:nvPicPr>
          <p:cNvPr id="15" name="Immagine 1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9E4AB81-5D20-4D26-84C2-6CA9647B1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689" y="287997"/>
            <a:ext cx="1949347" cy="109650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B3C1007-92BE-4C76-A12A-97ED128C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213" y="506890"/>
            <a:ext cx="936251" cy="70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45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15AF5-3AA7-49C4-866E-B10AB7EC2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500" dirty="0"/>
              <a:t>Nuovi adempimenti impianti a biomassa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CC9D0B-7858-47CF-999C-F6E71D0E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416" y="1"/>
            <a:ext cx="673584" cy="5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DACB1FA-BBDC-4405-B61A-C2B1FE84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2" y="1"/>
            <a:ext cx="917325" cy="5159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642E904-2BAB-49B1-B45F-D3FA1EB4491C}"/>
              </a:ext>
            </a:extLst>
          </p:cNvPr>
          <p:cNvSpPr txBox="1">
            <a:spLocks/>
          </p:cNvSpPr>
          <p:nvPr/>
        </p:nvSpPr>
        <p:spPr>
          <a:xfrm>
            <a:off x="457200" y="1594329"/>
            <a:ext cx="8229600" cy="1358900"/>
          </a:xfrm>
          <a:prstGeom prst="rect">
            <a:avLst/>
          </a:prstGeom>
        </p:spPr>
        <p:txBody>
          <a:bodyPr/>
          <a:lstStyle/>
          <a:p>
            <a:pPr indent="12700" algn="just" defTabSz="457189">
              <a:spcBef>
                <a:spcPct val="20000"/>
              </a:spcBef>
              <a:defRPr/>
            </a:pPr>
            <a:r>
              <a:rPr lang="it-IT" sz="1200" dirty="0">
                <a:solidFill>
                  <a:schemeClr val="accent2"/>
                </a:solidFill>
              </a:rPr>
              <a:t>A far data dal </a:t>
            </a:r>
            <a:r>
              <a:rPr lang="it-IT" sz="1200" b="1" u="sng" dirty="0">
                <a:solidFill>
                  <a:schemeClr val="accent2"/>
                </a:solidFill>
              </a:rPr>
              <a:t>1° agosto 2022</a:t>
            </a:r>
            <a:r>
              <a:rPr lang="it-IT" sz="1200" dirty="0">
                <a:solidFill>
                  <a:schemeClr val="accent2"/>
                </a:solidFill>
              </a:rPr>
              <a:t>, per gli impianti con generatori a biomassa, saranno previsti i seguenti nuovi adempimenti:</a:t>
            </a:r>
          </a:p>
          <a:p>
            <a:pPr marL="171450" indent="-171450" algn="just" defTabSz="457189">
              <a:spcBef>
                <a:spcPct val="20000"/>
              </a:spcBef>
              <a:buFontTx/>
              <a:buChar char="-"/>
              <a:defRPr/>
            </a:pPr>
            <a:endParaRPr lang="it-IT" sz="1200" b="1" dirty="0">
              <a:solidFill>
                <a:schemeClr val="accent2"/>
              </a:solidFill>
            </a:endParaRPr>
          </a:p>
          <a:p>
            <a:pPr marL="450850" indent="-171450" algn="just" defTabSz="457189">
              <a:spcBef>
                <a:spcPct val="20000"/>
              </a:spcBef>
              <a:buFontTx/>
              <a:buChar char="-"/>
              <a:defRPr/>
            </a:pPr>
            <a:r>
              <a:rPr lang="it-IT" sz="1200" b="1" dirty="0">
                <a:solidFill>
                  <a:schemeClr val="accent2"/>
                </a:solidFill>
              </a:rPr>
              <a:t>Manutenzione di generatori a biomassa con </a:t>
            </a:r>
            <a:r>
              <a:rPr lang="it-IT" sz="1200" b="1" u="sng" dirty="0">
                <a:solidFill>
                  <a:schemeClr val="accent2"/>
                </a:solidFill>
              </a:rPr>
              <a:t>prova di rendimento secondo la norma UNI 10389-2</a:t>
            </a:r>
            <a:r>
              <a:rPr lang="it-IT" sz="1200" b="1" dirty="0">
                <a:solidFill>
                  <a:schemeClr val="accent2"/>
                </a:solidFill>
              </a:rPr>
              <a:t>;</a:t>
            </a:r>
          </a:p>
          <a:p>
            <a:pPr marL="450850" indent="-171450" algn="just" defTabSz="457189">
              <a:spcBef>
                <a:spcPct val="20000"/>
              </a:spcBef>
              <a:buFontTx/>
              <a:buChar char="-"/>
              <a:defRPr/>
            </a:pPr>
            <a:endParaRPr lang="it-IT" sz="1200" b="1" dirty="0">
              <a:solidFill>
                <a:schemeClr val="accent2"/>
              </a:solidFill>
            </a:endParaRPr>
          </a:p>
          <a:p>
            <a:pPr marL="450850" indent="-171450" algn="just" defTabSz="457189">
              <a:spcBef>
                <a:spcPct val="20000"/>
              </a:spcBef>
              <a:buFontTx/>
              <a:buChar char="-"/>
              <a:defRPr/>
            </a:pPr>
            <a:r>
              <a:rPr lang="it-IT" sz="1200" b="1" u="sng" dirty="0">
                <a:solidFill>
                  <a:schemeClr val="accent2"/>
                </a:solidFill>
              </a:rPr>
              <a:t>Pagamento contributi </a:t>
            </a:r>
            <a:r>
              <a:rPr lang="it-IT" sz="1200" b="1" dirty="0">
                <a:solidFill>
                  <a:schemeClr val="accent2"/>
                </a:solidFill>
              </a:rPr>
              <a:t>anche per i generatori a biomassa;</a:t>
            </a:r>
          </a:p>
          <a:p>
            <a:pPr marL="450850" indent="-171450" algn="just" defTabSz="457189">
              <a:spcBef>
                <a:spcPct val="20000"/>
              </a:spcBef>
              <a:buFontTx/>
              <a:buChar char="-"/>
              <a:defRPr/>
            </a:pPr>
            <a:endParaRPr lang="it-IT" sz="1200" b="1" dirty="0">
              <a:solidFill>
                <a:schemeClr val="accent2"/>
              </a:solidFill>
            </a:endParaRPr>
          </a:p>
          <a:p>
            <a:pPr marL="450850" indent="-171450" algn="just" defTabSz="457189">
              <a:spcBef>
                <a:spcPct val="20000"/>
              </a:spcBef>
              <a:buFontTx/>
              <a:buChar char="-"/>
              <a:defRPr/>
            </a:pPr>
            <a:r>
              <a:rPr lang="it-IT" sz="1200" b="1" u="sng" dirty="0">
                <a:solidFill>
                  <a:schemeClr val="accent2"/>
                </a:solidFill>
              </a:rPr>
              <a:t>Pulizia canne fumarie </a:t>
            </a:r>
            <a:r>
              <a:rPr lang="it-IT" sz="1200" b="1" dirty="0">
                <a:solidFill>
                  <a:schemeClr val="accent2"/>
                </a:solidFill>
              </a:rPr>
              <a:t>collegate a generatori a biomassa – Rapporto Tipo 1C.</a:t>
            </a:r>
          </a:p>
        </p:txBody>
      </p:sp>
    </p:spTree>
    <p:extLst>
      <p:ext uri="{BB962C8B-B14F-4D97-AF65-F5344CB8AC3E}">
        <p14:creationId xmlns:p14="http://schemas.microsoft.com/office/powerpoint/2010/main" val="405194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15AF5-3AA7-49C4-866E-B10AB7EC2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500" dirty="0"/>
              <a:t>La manutenzione periodica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CC9D0B-7858-47CF-999C-F6E71D0E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416" y="1"/>
            <a:ext cx="673584" cy="5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DACB1FA-BBDC-4405-B61A-C2B1FE84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2" y="1"/>
            <a:ext cx="917325" cy="515996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ED89BAE3-434F-416F-9FCD-CF4A9BBF6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09384"/>
              </p:ext>
            </p:extLst>
          </p:nvPr>
        </p:nvGraphicFramePr>
        <p:xfrm>
          <a:off x="1441268" y="1580089"/>
          <a:ext cx="6261463" cy="1460367"/>
        </p:xfrm>
        <a:graphic>
          <a:graphicData uri="http://schemas.openxmlformats.org/drawingml/2006/table">
            <a:tbl>
              <a:tblPr/>
              <a:tblGrid>
                <a:gridCol w="307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Apparecchi a biomassa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Potenza termica (kW)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Cadenza controlli (anni)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kumimoji="0" lang="it-IT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≤ 10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kumimoji="0" lang="it-IT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&gt; 10 ≤15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kumimoji="0" lang="it-IT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&gt; 15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446585"/>
                  </a:ext>
                </a:extLst>
              </a:tr>
              <a:tr h="2682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kumimoji="0" lang="it-IT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Potenza termica al focolare nominale</a:t>
                      </a:r>
                    </a:p>
                  </a:txBody>
                  <a:tcPr marL="50653" marR="5065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8445BD3-E017-47F8-BB5D-850B49D55CEA}"/>
              </a:ext>
            </a:extLst>
          </p:cNvPr>
          <p:cNvSpPr txBox="1">
            <a:spLocks/>
          </p:cNvSpPr>
          <p:nvPr/>
        </p:nvSpPr>
        <p:spPr>
          <a:xfrm>
            <a:off x="457199" y="795393"/>
            <a:ext cx="8229600" cy="66050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200" dirty="0">
                <a:solidFill>
                  <a:schemeClr val="accent2"/>
                </a:solidFill>
              </a:rPr>
              <a:t>Salvo diverse indicazione riportate sulle </a:t>
            </a:r>
            <a:r>
              <a:rPr lang="it-IT" sz="1200" b="1" dirty="0">
                <a:solidFill>
                  <a:schemeClr val="accent2"/>
                </a:solidFill>
              </a:rPr>
              <a:t>istruzioni tecniche rilasciate dall’impresa installatrice o dal produttore dell’apparecchio, le frequenze per la manutenzioni degli apparecchi a biomassa sono le seguenti: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3F113A5-322B-4F70-B9E1-0AD643873EBB}"/>
              </a:ext>
            </a:extLst>
          </p:cNvPr>
          <p:cNvSpPr txBox="1">
            <a:spLocks/>
          </p:cNvSpPr>
          <p:nvPr/>
        </p:nvSpPr>
        <p:spPr>
          <a:xfrm>
            <a:off x="609599" y="3464009"/>
            <a:ext cx="8229600" cy="509805"/>
          </a:xfrm>
          <a:prstGeom prst="rect">
            <a:avLst/>
          </a:prstGeom>
        </p:spPr>
        <p:txBody>
          <a:bodyPr/>
          <a:lstStyle/>
          <a:p>
            <a:r>
              <a:rPr lang="it-IT" sz="1200" b="1" dirty="0">
                <a:solidFill>
                  <a:schemeClr val="accent2"/>
                </a:solidFill>
              </a:rPr>
              <a:t>Le operazioni di manutenzione e controllo possono essere svolte solo da imprese abilitate ai sensi del D.M. 22 gennaio 2008 n. 37, </a:t>
            </a:r>
            <a:r>
              <a:rPr lang="it-IT" sz="1200" dirty="0">
                <a:solidFill>
                  <a:schemeClr val="accent2"/>
                </a:solidFill>
              </a:rPr>
              <a:t>che al termine dell’intervento rilascia il </a:t>
            </a:r>
            <a:r>
              <a:rPr lang="it-IT" sz="1200" b="1" dirty="0">
                <a:solidFill>
                  <a:schemeClr val="accent2"/>
                </a:solidFill>
              </a:rPr>
              <a:t>Rapporto di controllo Tipo 1B</a:t>
            </a:r>
            <a:r>
              <a:rPr lang="it-IT" sz="1200" dirty="0">
                <a:solidFill>
                  <a:schemeClr val="accent2"/>
                </a:solidFill>
              </a:rPr>
              <a:t>.</a:t>
            </a:r>
          </a:p>
          <a:p>
            <a:endParaRPr lang="it-IT" sz="1200" dirty="0">
              <a:solidFill>
                <a:schemeClr val="accent2"/>
              </a:solidFill>
            </a:endParaRPr>
          </a:p>
          <a:p>
            <a:r>
              <a:rPr lang="it-IT" sz="1200" b="1" dirty="0">
                <a:solidFill>
                  <a:schemeClr val="accent2"/>
                </a:solidFill>
              </a:rPr>
              <a:t>Il Rapporto di controllo Tipo 1B deve poi essere registrato a CURIT.</a:t>
            </a:r>
          </a:p>
        </p:txBody>
      </p:sp>
    </p:spTree>
    <p:extLst>
      <p:ext uri="{BB962C8B-B14F-4D97-AF65-F5344CB8AC3E}">
        <p14:creationId xmlns:p14="http://schemas.microsoft.com/office/powerpoint/2010/main" val="3497673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15AF5-3AA7-49C4-866E-B10AB7EC2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2500" dirty="0"/>
              <a:t>La manutenzione periodica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CC9D0B-7858-47CF-999C-F6E71D0E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416" y="1"/>
            <a:ext cx="673584" cy="5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DACB1FA-BBDC-4405-B61A-C2B1FE84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2" y="1"/>
            <a:ext cx="917325" cy="5159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8445BD3-E017-47F8-BB5D-850B49D55CEA}"/>
              </a:ext>
            </a:extLst>
          </p:cNvPr>
          <p:cNvSpPr txBox="1">
            <a:spLocks/>
          </p:cNvSpPr>
          <p:nvPr/>
        </p:nvSpPr>
        <p:spPr>
          <a:xfrm>
            <a:off x="457200" y="656012"/>
            <a:ext cx="8229600" cy="13589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200" dirty="0">
                <a:solidFill>
                  <a:schemeClr val="accent2"/>
                </a:solidFill>
              </a:rPr>
              <a:t>Il </a:t>
            </a:r>
            <a:r>
              <a:rPr lang="it-IT" sz="1200" b="1" dirty="0">
                <a:solidFill>
                  <a:schemeClr val="accent2"/>
                </a:solidFill>
              </a:rPr>
              <a:t>Rapporto di controllo Tipo 1B prevede anche la misurazione del rendimento del generatore secondo la nuova norma UNI 10389-2</a:t>
            </a:r>
            <a:r>
              <a:rPr lang="it-IT" sz="1200" dirty="0">
                <a:solidFill>
                  <a:schemeClr val="accent2"/>
                </a:solidFill>
              </a:rPr>
              <a:t>.</a:t>
            </a:r>
          </a:p>
          <a:p>
            <a:pPr algn="l"/>
            <a:endParaRPr lang="it-IT" sz="1200" dirty="0">
              <a:solidFill>
                <a:schemeClr val="accent2"/>
              </a:solidFill>
            </a:endParaRPr>
          </a:p>
          <a:p>
            <a:pPr algn="l"/>
            <a:r>
              <a:rPr lang="it-IT" sz="1200" b="1" dirty="0">
                <a:solidFill>
                  <a:schemeClr val="accent2"/>
                </a:solidFill>
              </a:rPr>
              <a:t>I valori da registrare, tra quelli previsti dalla norma, sono:</a:t>
            </a:r>
          </a:p>
          <a:p>
            <a:pPr algn="l"/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6DDFECF-01B6-4AEF-B555-634E1F534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28" t="59460" r="13904" b="31957"/>
          <a:stretch/>
        </p:blipFill>
        <p:spPr>
          <a:xfrm>
            <a:off x="709883" y="1547922"/>
            <a:ext cx="7724234" cy="907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B5BC1CD6-60E3-4CF0-9982-FAD21E6076C4}"/>
              </a:ext>
            </a:extLst>
          </p:cNvPr>
          <p:cNvSpPr txBox="1">
            <a:spLocks/>
          </p:cNvSpPr>
          <p:nvPr/>
        </p:nvSpPr>
        <p:spPr>
          <a:xfrm>
            <a:off x="457200" y="2591502"/>
            <a:ext cx="8229600" cy="648095"/>
          </a:xfrm>
          <a:prstGeom prst="rect">
            <a:avLst/>
          </a:prstGeom>
        </p:spPr>
        <p:txBody>
          <a:bodyPr/>
          <a:lstStyle/>
          <a:p>
            <a:r>
              <a:rPr lang="it-IT" sz="1200" b="1" dirty="0">
                <a:solidFill>
                  <a:schemeClr val="accent2"/>
                </a:solidFill>
              </a:rPr>
              <a:t>La registrazione a CURIT </a:t>
            </a:r>
            <a:r>
              <a:rPr lang="it-IT" sz="1200" dirty="0">
                <a:solidFill>
                  <a:schemeClr val="accent2"/>
                </a:solidFill>
              </a:rPr>
              <a:t>del Rapporto di controllo Tipo 1B </a:t>
            </a:r>
            <a:r>
              <a:rPr lang="it-IT" sz="1200" b="1" dirty="0">
                <a:solidFill>
                  <a:schemeClr val="accent2"/>
                </a:solidFill>
              </a:rPr>
              <a:t>prevede anche il pagamento dei contributi</a:t>
            </a:r>
            <a:r>
              <a:rPr lang="it-IT" sz="1200" dirty="0">
                <a:solidFill>
                  <a:schemeClr val="accent2"/>
                </a:solidFill>
              </a:rPr>
              <a:t> economici a sostegno delle attività delle Autorità competenti e di Regione Lombardia, nel caso non sia già stato corrisposto in occasione di registrazione di rapporti per altri generatori dello stesso impianto. Sulla base della </a:t>
            </a:r>
            <a:r>
              <a:rPr lang="it-IT" sz="1200" b="1" dirty="0">
                <a:solidFill>
                  <a:schemeClr val="accent2"/>
                </a:solidFill>
              </a:rPr>
              <a:t>potenza complessiva dell’impianto, i contributi sono così individuati</a:t>
            </a:r>
            <a:r>
              <a:rPr lang="it-IT" sz="1200" dirty="0">
                <a:solidFill>
                  <a:schemeClr val="accent2"/>
                </a:solidFill>
              </a:rPr>
              <a:t>: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8970C99C-75F6-4ACB-8DEA-34C1DBB0D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27541"/>
              </p:ext>
            </p:extLst>
          </p:nvPr>
        </p:nvGraphicFramePr>
        <p:xfrm>
          <a:off x="625858" y="3405939"/>
          <a:ext cx="7892284" cy="1112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val="12812165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0370927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011196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251239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97122942"/>
                    </a:ext>
                  </a:extLst>
                </a:gridCol>
                <a:gridCol w="1123531">
                  <a:extLst>
                    <a:ext uri="{9D8B030D-6E8A-4147-A177-3AD203B41FA5}">
                      <a16:colId xmlns:a16="http://schemas.microsoft.com/office/drawing/2014/main" val="2214246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200" kern="1200" baseline="0" dirty="0">
                        <a:solidFill>
                          <a:schemeClr val="accent2"/>
                        </a:solidFill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kern="1200" baseline="0" dirty="0"/>
                        <a:t> 0-35 kW </a:t>
                      </a:r>
                      <a:endParaRPr lang="it-IT" sz="1200" kern="1200" baseline="0" dirty="0">
                        <a:solidFill>
                          <a:schemeClr val="accent2"/>
                        </a:solidFill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kern="1200" baseline="0" dirty="0"/>
                        <a:t> 35-50 kW </a:t>
                      </a:r>
                      <a:endParaRPr lang="it-IT" sz="1200" kern="1200" baseline="0" dirty="0">
                        <a:solidFill>
                          <a:schemeClr val="accent2"/>
                        </a:solidFill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kern="1200" baseline="0" dirty="0"/>
                        <a:t> 50-116 kW </a:t>
                      </a:r>
                      <a:endParaRPr lang="it-IT" sz="1200" kern="1200" baseline="0" dirty="0">
                        <a:solidFill>
                          <a:schemeClr val="accent2"/>
                        </a:solidFill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kern="1200" baseline="0" dirty="0"/>
                        <a:t> 116-350 kW </a:t>
                      </a:r>
                      <a:endParaRPr lang="it-IT" sz="1200" kern="1200" baseline="0" dirty="0">
                        <a:solidFill>
                          <a:schemeClr val="accent2"/>
                        </a:solidFill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kern="1200" baseline="0" dirty="0"/>
                        <a:t> &gt; 350 kW </a:t>
                      </a:r>
                      <a:endParaRPr lang="it-IT" sz="1200" kern="1200" baseline="0" dirty="0">
                        <a:solidFill>
                          <a:schemeClr val="accent2"/>
                        </a:solidFill>
                        <a:latin typeface="+mn-lt"/>
                        <a:ea typeface="MS PGothic" panose="020B0600070205080204" pitchFamily="34" charset="-128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1726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Autorità competente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€ 7,00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€ 14,00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€ 80,00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€ 140,00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€ 190,00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47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Regione Lombardia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189" rtl="0" eaLnBrk="1" latinLnBrk="0" hangingPunct="1"/>
                      <a:r>
                        <a:rPr lang="it-IT" sz="1200" b="1" kern="1200" baseline="0" dirty="0">
                          <a:solidFill>
                            <a:schemeClr val="accent2"/>
                          </a:solidFill>
                          <a:latin typeface="+mn-lt"/>
                          <a:ea typeface="MS PGothic" panose="020B0600070205080204" pitchFamily="34" charset="-128"/>
                          <a:cs typeface="+mn-cs"/>
                        </a:rPr>
                        <a:t>€ 18,00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740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74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15AF5-3AA7-49C4-866E-B10AB7EC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8222"/>
            <a:ext cx="7772400" cy="660502"/>
          </a:xfrm>
        </p:spPr>
        <p:txBody>
          <a:bodyPr>
            <a:normAutofit/>
          </a:bodyPr>
          <a:lstStyle/>
          <a:p>
            <a:r>
              <a:rPr lang="it-IT" sz="2500" dirty="0"/>
              <a:t>Adeguamento generatori a biomassa legnosa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CC9D0B-7858-47CF-999C-F6E71D0E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416" y="1"/>
            <a:ext cx="673584" cy="5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DACB1FA-BBDC-4405-B61A-C2B1FE84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2" y="1"/>
            <a:ext cx="917325" cy="5159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642E904-2BAB-49B1-B45F-D3FA1EB4491C}"/>
              </a:ext>
            </a:extLst>
          </p:cNvPr>
          <p:cNvSpPr txBox="1">
            <a:spLocks/>
          </p:cNvSpPr>
          <p:nvPr/>
        </p:nvSpPr>
        <p:spPr>
          <a:xfrm>
            <a:off x="380082" y="1052078"/>
            <a:ext cx="8229600" cy="13589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200" dirty="0">
                <a:solidFill>
                  <a:schemeClr val="accent2"/>
                </a:solidFill>
              </a:rPr>
              <a:t>Prima di procedere alla registrazione del Rapporto di controllo Tipo 1B, occorre aver accatastato il generatore a cui fa riferimento il rapporto stesso.</a:t>
            </a:r>
          </a:p>
          <a:p>
            <a:pPr algn="l"/>
            <a:endParaRPr lang="it-IT" sz="1200" dirty="0">
              <a:solidFill>
                <a:schemeClr val="accent2"/>
              </a:solidFill>
            </a:endParaRPr>
          </a:p>
          <a:p>
            <a:pPr algn="l"/>
            <a:r>
              <a:rPr lang="it-IT" sz="1200" b="1" dirty="0">
                <a:solidFill>
                  <a:schemeClr val="accent2"/>
                </a:solidFill>
              </a:rPr>
              <a:t>Qualora il generatore sia già accatastato, sarà necessario integrare le seguenti informazioni</a:t>
            </a:r>
            <a:r>
              <a:rPr lang="it-IT" sz="1200" dirty="0">
                <a:solidFill>
                  <a:schemeClr val="accent2"/>
                </a:solidFill>
              </a:rPr>
              <a:t>:</a:t>
            </a:r>
          </a:p>
          <a:p>
            <a:pPr marL="187325" algn="l"/>
            <a:endParaRPr lang="it-IT" sz="1200" b="1" dirty="0">
              <a:solidFill>
                <a:schemeClr val="accent2"/>
              </a:solidFill>
            </a:endParaRPr>
          </a:p>
          <a:p>
            <a:pPr marL="358775" indent="-171450" algn="l">
              <a:buFontTx/>
              <a:buChar char="-"/>
            </a:pPr>
            <a:r>
              <a:rPr lang="it-IT" sz="1200" b="1" dirty="0">
                <a:solidFill>
                  <a:schemeClr val="accent2"/>
                </a:solidFill>
              </a:rPr>
              <a:t>Numero analisi di combustione previste per il generatore (solitamente 1);</a:t>
            </a:r>
          </a:p>
          <a:p>
            <a:pPr marL="358775" indent="-171450" algn="l">
              <a:buFontTx/>
              <a:buChar char="-"/>
            </a:pPr>
            <a:endParaRPr lang="it-IT" sz="1200" b="1" dirty="0">
              <a:solidFill>
                <a:schemeClr val="accent2"/>
              </a:solidFill>
            </a:endParaRPr>
          </a:p>
          <a:p>
            <a:pPr marL="358775" indent="-171450" algn="l">
              <a:buFontTx/>
              <a:buChar char="-"/>
            </a:pPr>
            <a:r>
              <a:rPr lang="it-IT" sz="1200" b="1" dirty="0">
                <a:solidFill>
                  <a:schemeClr val="accent2"/>
                </a:solidFill>
              </a:rPr>
              <a:t>Classificazione ambientale secondo il DM 186/2017 (numero di Stelle per i generatori minori o uguale a 500 kW);</a:t>
            </a:r>
          </a:p>
          <a:p>
            <a:pPr marL="358775" indent="-171450" algn="l">
              <a:buFontTx/>
              <a:buChar char="-"/>
            </a:pPr>
            <a:endParaRPr lang="it-IT" sz="1200" b="1" dirty="0">
              <a:solidFill>
                <a:schemeClr val="accent2"/>
              </a:solidFill>
            </a:endParaRPr>
          </a:p>
          <a:p>
            <a:pPr marL="358775" indent="-171450" algn="l">
              <a:buFontTx/>
              <a:buChar char="-"/>
            </a:pPr>
            <a:r>
              <a:rPr lang="it-IT" sz="1200" b="1" dirty="0">
                <a:solidFill>
                  <a:schemeClr val="accent2"/>
                </a:solidFill>
              </a:rPr>
              <a:t>Rispetto della normativa ambientale del </a:t>
            </a:r>
            <a:r>
              <a:rPr lang="it-IT" sz="1200" b="1" dirty="0" err="1">
                <a:solidFill>
                  <a:schemeClr val="accent2"/>
                </a:solidFill>
              </a:rPr>
              <a:t>D.Lgs.</a:t>
            </a:r>
            <a:r>
              <a:rPr lang="it-IT" sz="1200" b="1" dirty="0">
                <a:solidFill>
                  <a:schemeClr val="accent2"/>
                </a:solidFill>
              </a:rPr>
              <a:t> 152/2006 (per generatori superiori a 500 kW);</a:t>
            </a:r>
          </a:p>
          <a:p>
            <a:pPr marL="358775" indent="-171450" algn="l">
              <a:buFontTx/>
              <a:buChar char="-"/>
            </a:pPr>
            <a:endParaRPr lang="it-IT" sz="1200" b="1" dirty="0">
              <a:solidFill>
                <a:schemeClr val="accent2"/>
              </a:solidFill>
            </a:endParaRPr>
          </a:p>
          <a:p>
            <a:pPr marL="358775" indent="-171450" algn="l">
              <a:buFontTx/>
              <a:buChar char="-"/>
            </a:pPr>
            <a:r>
              <a:rPr lang="it-IT" sz="1200" b="1" dirty="0">
                <a:solidFill>
                  <a:schemeClr val="accent2"/>
                </a:solidFill>
              </a:rPr>
              <a:t>Modalità di esercizio (</a:t>
            </a:r>
            <a:r>
              <a:rPr lang="it-IT" sz="1200" dirty="0">
                <a:solidFill>
                  <a:schemeClr val="accent2"/>
                </a:solidFill>
              </a:rPr>
              <a:t>scegliendo tra</a:t>
            </a:r>
            <a:r>
              <a:rPr lang="it-IT" sz="1200" b="1" dirty="0">
                <a:solidFill>
                  <a:schemeClr val="accent2"/>
                </a:solidFill>
              </a:rPr>
              <a:t>: uso continuativo; uso saltuario; deroga*; impianto storico).</a:t>
            </a:r>
          </a:p>
          <a:p>
            <a:pPr marL="358775" indent="-171450" algn="l">
              <a:buFontTx/>
              <a:buChar char="-"/>
            </a:pPr>
            <a:endParaRPr lang="it-IT" sz="1200" b="1" dirty="0">
              <a:solidFill>
                <a:schemeClr val="accent2"/>
              </a:solidFill>
            </a:endParaRPr>
          </a:p>
          <a:p>
            <a:pPr marL="358775" indent="-171450" algn="l">
              <a:buFontTx/>
              <a:buChar char="-"/>
            </a:pPr>
            <a:endParaRPr lang="it-IT" sz="1200" b="1" dirty="0">
              <a:solidFill>
                <a:schemeClr val="accent2"/>
              </a:solidFill>
            </a:endParaRPr>
          </a:p>
          <a:p>
            <a:pPr marL="187325" algn="l"/>
            <a:endParaRPr lang="it-IT" sz="1200" b="1" dirty="0">
              <a:solidFill>
                <a:schemeClr val="accent2"/>
              </a:solidFill>
            </a:endParaRPr>
          </a:p>
          <a:p>
            <a:pPr marL="187325" algn="l"/>
            <a:endParaRPr lang="it-IT" sz="1200" b="1" dirty="0">
              <a:solidFill>
                <a:schemeClr val="accent2"/>
              </a:solidFill>
            </a:endParaRPr>
          </a:p>
          <a:p>
            <a:pPr marL="187325" algn="l"/>
            <a:endParaRPr lang="it-IT" sz="1200" b="1" dirty="0">
              <a:solidFill>
                <a:schemeClr val="accent2"/>
              </a:solidFill>
            </a:endParaRPr>
          </a:p>
          <a:p>
            <a:pPr algn="l"/>
            <a:r>
              <a:rPr lang="it-IT" sz="1000" dirty="0">
                <a:solidFill>
                  <a:schemeClr val="accent2"/>
                </a:solidFill>
              </a:rPr>
              <a:t>* In caso di deroga occorre indicarne la motivazione.</a:t>
            </a:r>
          </a:p>
        </p:txBody>
      </p:sp>
    </p:spTree>
    <p:extLst>
      <p:ext uri="{BB962C8B-B14F-4D97-AF65-F5344CB8AC3E}">
        <p14:creationId xmlns:p14="http://schemas.microsoft.com/office/powerpoint/2010/main" val="144912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15AF5-3AA7-49C4-866E-B10AB7EC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8221"/>
            <a:ext cx="7772400" cy="660502"/>
          </a:xfrm>
        </p:spPr>
        <p:txBody>
          <a:bodyPr>
            <a:normAutofit/>
          </a:bodyPr>
          <a:lstStyle/>
          <a:p>
            <a:r>
              <a:rPr lang="it-IT" sz="2500" dirty="0"/>
              <a:t>Pulizia canna fumaria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CC9D0B-7858-47CF-999C-F6E71D0E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416" y="1"/>
            <a:ext cx="673584" cy="5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DACB1FA-BBDC-4405-B61A-C2B1FE84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2" y="1"/>
            <a:ext cx="917325" cy="5159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642E904-2BAB-49B1-B45F-D3FA1EB4491C}"/>
              </a:ext>
            </a:extLst>
          </p:cNvPr>
          <p:cNvSpPr txBox="1">
            <a:spLocks/>
          </p:cNvSpPr>
          <p:nvPr/>
        </p:nvSpPr>
        <p:spPr>
          <a:xfrm>
            <a:off x="380082" y="1021994"/>
            <a:ext cx="8229600" cy="1358900"/>
          </a:xfrm>
          <a:prstGeom prst="rect">
            <a:avLst/>
          </a:prstGeom>
        </p:spPr>
        <p:txBody>
          <a:bodyPr/>
          <a:lstStyle/>
          <a:p>
            <a:r>
              <a:rPr lang="it-IT" sz="1200" b="1" dirty="0">
                <a:solidFill>
                  <a:schemeClr val="accent2"/>
                </a:solidFill>
              </a:rPr>
              <a:t>La pulizia delle canne fumarie </a:t>
            </a:r>
            <a:r>
              <a:rPr lang="it-IT" sz="1200" dirty="0">
                <a:solidFill>
                  <a:schemeClr val="accent2"/>
                </a:solidFill>
              </a:rPr>
              <a:t>collegate ad apparecchi alimentati a biomassa legnosa deve essere </a:t>
            </a:r>
            <a:r>
              <a:rPr lang="it-IT" sz="1200" b="1" dirty="0">
                <a:solidFill>
                  <a:schemeClr val="accent2"/>
                </a:solidFill>
              </a:rPr>
              <a:t>effettuata:</a:t>
            </a:r>
          </a:p>
          <a:p>
            <a:endParaRPr lang="it-IT" sz="1200" b="1" dirty="0">
              <a:solidFill>
                <a:schemeClr val="accent2"/>
              </a:solidFill>
            </a:endParaRPr>
          </a:p>
          <a:p>
            <a:pPr marL="719138" indent="-171450">
              <a:buFontTx/>
              <a:buChar char="-"/>
            </a:pPr>
            <a:r>
              <a:rPr lang="it-IT" sz="1200" b="1" dirty="0">
                <a:solidFill>
                  <a:schemeClr val="accent2"/>
                </a:solidFill>
              </a:rPr>
              <a:t>almeno una volta all’anno;</a:t>
            </a:r>
          </a:p>
          <a:p>
            <a:pPr marL="719138" indent="-171450">
              <a:buFontTx/>
              <a:buChar char="-"/>
            </a:pPr>
            <a:endParaRPr lang="it-IT" sz="1200" b="1" dirty="0">
              <a:solidFill>
                <a:schemeClr val="accent2"/>
              </a:solidFill>
            </a:endParaRPr>
          </a:p>
          <a:p>
            <a:pPr marL="719138" indent="-171450">
              <a:buFontTx/>
              <a:buChar char="-"/>
            </a:pPr>
            <a:r>
              <a:rPr lang="it-IT" sz="1200" b="1" dirty="0">
                <a:solidFill>
                  <a:schemeClr val="accent2"/>
                </a:solidFill>
              </a:rPr>
              <a:t>ogni 4 tonnellate di biomassa bruciata;</a:t>
            </a:r>
          </a:p>
          <a:p>
            <a:pPr marL="719138" indent="-171450">
              <a:buFontTx/>
              <a:buChar char="-"/>
            </a:pPr>
            <a:endParaRPr lang="it-IT" sz="1200" b="1" dirty="0">
              <a:solidFill>
                <a:schemeClr val="accent2"/>
              </a:solidFill>
            </a:endParaRPr>
          </a:p>
          <a:p>
            <a:pPr marL="719138" indent="-171450">
              <a:buFontTx/>
              <a:buChar char="-"/>
            </a:pPr>
            <a:r>
              <a:rPr lang="it-IT" sz="1200" b="1" dirty="0">
                <a:solidFill>
                  <a:schemeClr val="accent2"/>
                </a:solidFill>
              </a:rPr>
              <a:t>prima di ogni intervento per il controllo dell’efficienza energetica ed eventuale manutenzione.</a:t>
            </a:r>
          </a:p>
          <a:p>
            <a:endParaRPr lang="it-IT" sz="1200" b="1" dirty="0">
              <a:solidFill>
                <a:schemeClr val="accent2"/>
              </a:solidFill>
            </a:endParaRPr>
          </a:p>
          <a:p>
            <a:endParaRPr lang="it-IT" sz="1200" b="1" dirty="0">
              <a:solidFill>
                <a:schemeClr val="accent2"/>
              </a:solidFill>
            </a:endParaRPr>
          </a:p>
          <a:p>
            <a:r>
              <a:rPr lang="it-IT" sz="1200" dirty="0">
                <a:solidFill>
                  <a:schemeClr val="accent2"/>
                </a:solidFill>
              </a:rPr>
              <a:t>Il </a:t>
            </a:r>
            <a:r>
              <a:rPr lang="it-IT" sz="1200" b="1" dirty="0">
                <a:solidFill>
                  <a:schemeClr val="accent2"/>
                </a:solidFill>
              </a:rPr>
              <a:t>solo intervento di pulizia </a:t>
            </a:r>
            <a:r>
              <a:rPr lang="it-IT" sz="1200" dirty="0">
                <a:solidFill>
                  <a:schemeClr val="accent2"/>
                </a:solidFill>
              </a:rPr>
              <a:t>della canna fumaria (non di manutenzione dell’impianto) </a:t>
            </a:r>
            <a:r>
              <a:rPr lang="it-IT" sz="1200" b="1" u="sng" dirty="0">
                <a:solidFill>
                  <a:schemeClr val="accent2"/>
                </a:solidFill>
              </a:rPr>
              <a:t>può essere eseguito anche da imprese iscritte presso la CCIAA con codice ATECO 81.22.02 – “Altre attività di pulizia specializzata di edifici e di impianti e macchinari industriali” (SPAZZACAMINO)</a:t>
            </a:r>
            <a:r>
              <a:rPr lang="it-IT" sz="1200" dirty="0">
                <a:solidFill>
                  <a:schemeClr val="accent2"/>
                </a:solidFill>
              </a:rPr>
              <a:t>.</a:t>
            </a:r>
          </a:p>
          <a:p>
            <a:pPr algn="l"/>
            <a:endParaRPr lang="it-IT" sz="1200" dirty="0">
              <a:solidFill>
                <a:schemeClr val="accent2"/>
              </a:solidFill>
            </a:endParaRPr>
          </a:p>
          <a:p>
            <a:pPr indent="12700" algn="just" defTabSz="457189">
              <a:spcBef>
                <a:spcPct val="20000"/>
              </a:spcBef>
              <a:defRPr/>
            </a:pPr>
            <a:r>
              <a:rPr lang="it-IT" sz="1200" dirty="0">
                <a:solidFill>
                  <a:schemeClr val="accent2"/>
                </a:solidFill>
              </a:rPr>
              <a:t>A valle dell’intervento di pulizia della canna fumaria occorre </a:t>
            </a:r>
            <a:r>
              <a:rPr lang="it-IT" sz="1200" b="1" dirty="0">
                <a:solidFill>
                  <a:schemeClr val="accent2"/>
                </a:solidFill>
              </a:rPr>
              <a:t>compilare e registrare a CURIT il Rapporto Tipo 1C</a:t>
            </a:r>
            <a:r>
              <a:rPr lang="it-IT" sz="1200" dirty="0">
                <a:solidFill>
                  <a:schemeClr val="accent2"/>
                </a:solidFill>
              </a:rPr>
              <a:t>. Se la </a:t>
            </a:r>
            <a:r>
              <a:rPr lang="it-IT" sz="1200" b="1" dirty="0">
                <a:solidFill>
                  <a:schemeClr val="accent2"/>
                </a:solidFill>
              </a:rPr>
              <a:t>pulizia della canna fumaria è effettuata contestualmente e dalla stessa impresa che effettua la manutenzione </a:t>
            </a:r>
            <a:r>
              <a:rPr lang="it-IT" sz="1200" dirty="0">
                <a:solidFill>
                  <a:schemeClr val="accent2"/>
                </a:solidFill>
              </a:rPr>
              <a:t>dell’impianto, </a:t>
            </a:r>
            <a:r>
              <a:rPr lang="it-IT" sz="1200" b="1" dirty="0">
                <a:solidFill>
                  <a:schemeClr val="accent2"/>
                </a:solidFill>
              </a:rPr>
              <a:t>non è necessario registrare il Rapporto Tipo 1C, ma è sufficiente registrare il Rapporto Tipo 1B</a:t>
            </a:r>
            <a:r>
              <a:rPr lang="it-IT" sz="1200" dirty="0">
                <a:solidFill>
                  <a:schemeClr val="accent2"/>
                </a:solidFill>
              </a:rPr>
              <a:t> all’interno del quale è richiesto se è stata effettuata la pulizia della canna fumaria.</a:t>
            </a:r>
          </a:p>
        </p:txBody>
      </p:sp>
    </p:spTree>
    <p:extLst>
      <p:ext uri="{BB962C8B-B14F-4D97-AF65-F5344CB8AC3E}">
        <p14:creationId xmlns:p14="http://schemas.microsoft.com/office/powerpoint/2010/main" val="58315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715AF5-3AA7-49C4-866E-B10AB7EC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8221"/>
            <a:ext cx="7772400" cy="660502"/>
          </a:xfrm>
        </p:spPr>
        <p:txBody>
          <a:bodyPr>
            <a:normAutofit/>
          </a:bodyPr>
          <a:lstStyle/>
          <a:p>
            <a:r>
              <a:rPr lang="it-IT" sz="2500" dirty="0"/>
              <a:t>Attivazione delle nuove procedure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CC9D0B-7858-47CF-999C-F6E71D0E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416" y="1"/>
            <a:ext cx="673584" cy="5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DACB1FA-BBDC-4405-B61A-C2B1FE84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2" y="1"/>
            <a:ext cx="917325" cy="5159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642E904-2BAB-49B1-B45F-D3FA1EB4491C}"/>
              </a:ext>
            </a:extLst>
          </p:cNvPr>
          <p:cNvSpPr txBox="1">
            <a:spLocks/>
          </p:cNvSpPr>
          <p:nvPr/>
        </p:nvSpPr>
        <p:spPr>
          <a:xfrm>
            <a:off x="380082" y="1021994"/>
            <a:ext cx="8229600" cy="1358900"/>
          </a:xfrm>
          <a:prstGeom prst="rect">
            <a:avLst/>
          </a:prstGeom>
        </p:spPr>
        <p:txBody>
          <a:bodyPr/>
          <a:lstStyle/>
          <a:p>
            <a:r>
              <a:rPr lang="it-IT" sz="1200" b="1" dirty="0">
                <a:solidFill>
                  <a:schemeClr val="accent2"/>
                </a:solidFill>
              </a:rPr>
              <a:t>L’attivazione delle nuove procedure su CURIT avverrà: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3A92F072-4DD7-4CF8-9C16-268DB846F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982636"/>
              </p:ext>
            </p:extLst>
          </p:nvPr>
        </p:nvGraphicFramePr>
        <p:xfrm>
          <a:off x="380082" y="1650087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974">
                  <a:extLst>
                    <a:ext uri="{9D8B030D-6E8A-4147-A177-3AD203B41FA5}">
                      <a16:colId xmlns:a16="http://schemas.microsoft.com/office/drawing/2014/main" val="3564470720"/>
                    </a:ext>
                  </a:extLst>
                </a:gridCol>
                <a:gridCol w="3431626">
                  <a:extLst>
                    <a:ext uri="{9D8B030D-6E8A-4147-A177-3AD203B41FA5}">
                      <a16:colId xmlns:a16="http://schemas.microsoft.com/office/drawing/2014/main" val="176865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Procedura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Attivazione CURIT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4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Adeguamento generatori a biomassa con nuovi campi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01/08/2022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7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Nuovo Rapporto Tipo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01/08/2022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7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Contributi generatori a biomassa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01/08/2022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89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Registrazione Spazzacamini a CURIT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Settembre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11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Nuovo Rapporto Tipo 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Settembre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9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3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3CC9D0B-7858-47CF-999C-F6E71D0E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0416" y="1"/>
            <a:ext cx="673584" cy="5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DACB1FA-BBDC-4405-B61A-C2B1FE84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092" y="1"/>
            <a:ext cx="917325" cy="5159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642E904-2BAB-49B1-B45F-D3FA1EB4491C}"/>
              </a:ext>
            </a:extLst>
          </p:cNvPr>
          <p:cNvSpPr txBox="1">
            <a:spLocks/>
          </p:cNvSpPr>
          <p:nvPr/>
        </p:nvSpPr>
        <p:spPr>
          <a:xfrm>
            <a:off x="380082" y="1212850"/>
            <a:ext cx="8229600" cy="13589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200" b="1" dirty="0">
                <a:solidFill>
                  <a:schemeClr val="accent2"/>
                </a:solidFill>
              </a:rPr>
              <a:t>I Rapporti Tipo 1B trasmessi massivamente con </a:t>
            </a:r>
            <a:r>
              <a:rPr lang="it-IT" sz="1200" b="1" u="sng" dirty="0">
                <a:solidFill>
                  <a:schemeClr val="accent2"/>
                </a:solidFill>
              </a:rPr>
              <a:t>file XML seguiranno l’attuale tracciato </a:t>
            </a:r>
            <a:r>
              <a:rPr lang="it-IT" sz="1200" b="1" dirty="0">
                <a:solidFill>
                  <a:schemeClr val="accent2"/>
                </a:solidFill>
              </a:rPr>
              <a:t>(senza prova di rendimento, né pagamento contributi) </a:t>
            </a:r>
            <a:r>
              <a:rPr lang="it-IT" sz="1200" b="1" u="sng" dirty="0">
                <a:solidFill>
                  <a:schemeClr val="accent2"/>
                </a:solidFill>
              </a:rPr>
              <a:t>fino alla metà di settembre 2022</a:t>
            </a:r>
            <a:r>
              <a:rPr lang="it-IT" sz="1200" b="1" dirty="0">
                <a:solidFill>
                  <a:schemeClr val="accent2"/>
                </a:solidFill>
              </a:rPr>
              <a:t>. In ogni caso saranno </a:t>
            </a:r>
            <a:r>
              <a:rPr lang="it-IT" sz="1200" b="1" u="sng" dirty="0">
                <a:solidFill>
                  <a:schemeClr val="accent2"/>
                </a:solidFill>
              </a:rPr>
              <a:t>accettati solo quelli con data controllo fino al 31/07/2022 </a:t>
            </a:r>
            <a:r>
              <a:rPr lang="it-IT" sz="1200" b="1" dirty="0">
                <a:solidFill>
                  <a:schemeClr val="accent2"/>
                </a:solidFill>
              </a:rPr>
              <a:t>incluso. </a:t>
            </a:r>
          </a:p>
          <a:p>
            <a:pPr algn="l"/>
            <a:endParaRPr lang="it-IT" sz="1200" b="1" dirty="0">
              <a:solidFill>
                <a:schemeClr val="accent2"/>
              </a:solidFill>
            </a:endParaRPr>
          </a:p>
          <a:p>
            <a:pPr algn="l"/>
            <a:r>
              <a:rPr lang="it-IT" sz="1200" b="1" dirty="0">
                <a:solidFill>
                  <a:schemeClr val="accent2"/>
                </a:solidFill>
              </a:rPr>
              <a:t>Tutti i </a:t>
            </a:r>
            <a:r>
              <a:rPr lang="it-IT" sz="1200" b="1" u="sng" dirty="0">
                <a:solidFill>
                  <a:schemeClr val="accent2"/>
                </a:solidFill>
              </a:rPr>
              <a:t>Rapporti Tipo 1B con data controllo a partire dal 1° agosto 2022 </a:t>
            </a:r>
            <a:r>
              <a:rPr lang="it-IT" sz="1200" b="1" dirty="0">
                <a:solidFill>
                  <a:schemeClr val="accent2"/>
                </a:solidFill>
              </a:rPr>
              <a:t>incluso sulla base del vecchio modello </a:t>
            </a:r>
            <a:r>
              <a:rPr lang="it-IT" sz="1200" b="1" u="sng" dirty="0">
                <a:solidFill>
                  <a:schemeClr val="accent2"/>
                </a:solidFill>
              </a:rPr>
              <a:t>senza corresponsione dei contributi saranno eliminati </a:t>
            </a:r>
            <a:r>
              <a:rPr lang="it-IT" sz="1200" b="1" dirty="0">
                <a:solidFill>
                  <a:schemeClr val="accent2"/>
                </a:solidFill>
              </a:rPr>
              <a:t>e l’operatore dovrà procedere nuovamente alla registrazione con il nuovo tracciato che sarà pubblicato. Si invitano gli operatori a non caricare massivamente con file xml Rapporti Tipo 1B la cui data controllo sia dal 1° agosto incluso in avanti fino a nuova comunicazione in merito.</a:t>
            </a:r>
          </a:p>
          <a:p>
            <a:pPr algn="l"/>
            <a:endParaRPr lang="it-IT" sz="1200" b="1" dirty="0">
              <a:solidFill>
                <a:schemeClr val="accent2"/>
              </a:solidFill>
            </a:endParaRPr>
          </a:p>
          <a:p>
            <a:pPr algn="l"/>
            <a:r>
              <a:rPr lang="it-IT" sz="1200" b="1" dirty="0">
                <a:solidFill>
                  <a:schemeClr val="accent2"/>
                </a:solidFill>
              </a:rPr>
              <a:t>Le scadenze per la registrazione dei nuovi Rapporti Tipo 1B e Tipo 1C sono sempre la fine del mese successivo alla data dell’intervento. Per gli operatori che si rivolgono ai CAIT, la scadenza è la medesima per la consegna della documentazione ai punti raccolta del CAIT.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8D9A4B8D-6F95-47C1-B41C-600CCE3AE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76"/>
            <a:ext cx="7772400" cy="660502"/>
          </a:xfrm>
        </p:spPr>
        <p:txBody>
          <a:bodyPr>
            <a:normAutofit/>
          </a:bodyPr>
          <a:lstStyle/>
          <a:p>
            <a:r>
              <a:rPr lang="it-IT" sz="2500" dirty="0"/>
              <a:t>Ulteriori specifiche procedurali</a:t>
            </a:r>
          </a:p>
        </p:txBody>
      </p:sp>
    </p:spTree>
    <p:extLst>
      <p:ext uri="{BB962C8B-B14F-4D97-AF65-F5344CB8AC3E}">
        <p14:creationId xmlns:p14="http://schemas.microsoft.com/office/powerpoint/2010/main" val="1380670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</TotalTime>
  <Words>846</Words>
  <Application>Microsoft Office PowerPoint</Application>
  <PresentationFormat>Presentazione su schermo (16:9)</PresentationFormat>
  <Paragraphs>101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Tema di Office</vt:lpstr>
      <vt:lpstr>  Impianti termici civili alimentati da biomassa legnosa: Nuove Procedure  </vt:lpstr>
      <vt:lpstr>Nuovi adempimenti impianti a biomassa</vt:lpstr>
      <vt:lpstr>La manutenzione periodica</vt:lpstr>
      <vt:lpstr>La manutenzione periodica</vt:lpstr>
      <vt:lpstr>Adeguamento generatori a biomassa legnosa</vt:lpstr>
      <vt:lpstr>Pulizia canna fumaria</vt:lpstr>
      <vt:lpstr>Attivazione delle nuove procedure</vt:lpstr>
      <vt:lpstr>Ulteriori specifiche procedurali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FC</dc:creator>
  <cp:lastModifiedBy>De Vincenzis Emanuele</cp:lastModifiedBy>
  <cp:revision>130</cp:revision>
  <dcterms:created xsi:type="dcterms:W3CDTF">2017-12-04T13:54:02Z</dcterms:created>
  <dcterms:modified xsi:type="dcterms:W3CDTF">2022-07-28T12:46:05Z</dcterms:modified>
</cp:coreProperties>
</file>